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73" r:id="rId2"/>
    <p:sldId id="320" r:id="rId3"/>
    <p:sldId id="312" r:id="rId4"/>
    <p:sldId id="315" r:id="rId5"/>
    <p:sldId id="362" r:id="rId6"/>
    <p:sldId id="317" r:id="rId7"/>
    <p:sldId id="318" r:id="rId8"/>
    <p:sldId id="319" r:id="rId9"/>
    <p:sldId id="340" r:id="rId10"/>
    <p:sldId id="360" r:id="rId11"/>
    <p:sldId id="328" r:id="rId12"/>
    <p:sldId id="329" r:id="rId13"/>
    <p:sldId id="359" r:id="rId14"/>
    <p:sldId id="260" r:id="rId15"/>
    <p:sldId id="262" r:id="rId16"/>
    <p:sldId id="361" r:id="rId17"/>
    <p:sldId id="282" r:id="rId18"/>
    <p:sldId id="326" r:id="rId19"/>
    <p:sldId id="311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72" autoAdjust="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66"/>
    </p:cViewPr>
  </p:sorterViewPr>
  <p:notesViewPr>
    <p:cSldViewPr>
      <p:cViewPr>
        <p:scale>
          <a:sx n="100" d="100"/>
          <a:sy n="100" d="100"/>
        </p:scale>
        <p:origin x="-1842" y="-78"/>
      </p:cViewPr>
      <p:guideLst>
        <p:guide orient="horz" pos="2928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wbarrett\Desktop\PW%205YR%20Program%20&amp;%20Long%20Range%20Plan%20lr%2007%2015%2016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wbarrett\AppData\Local\Microsoft\Windows\Temporary%20Internet%20Files\Content.Outlook\UMQO8JRD\2017%20Pie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0375801878633432E-2"/>
          <c:y val="1.8807653016820736E-2"/>
          <c:w val="0.91244831003267468"/>
          <c:h val="0.92465602615858689"/>
        </c:manualLayout>
      </c:layout>
      <c:barChart>
        <c:barDir val="col"/>
        <c:grouping val="stacked"/>
        <c:ser>
          <c:idx val="0"/>
          <c:order val="0"/>
          <c:tx>
            <c:strRef>
              <c:f>'WO Chart'!$A$23</c:f>
              <c:strCache>
                <c:ptCount val="1"/>
                <c:pt idx="0">
                  <c:v>Encroachment Permits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showVal val="1"/>
          </c:dLbls>
          <c:cat>
            <c:strRef>
              <c:f>'WO Chart'!$B$22:$J$22</c:f>
              <c:strCache>
                <c:ptCount val="6"/>
                <c:pt idx="0">
                  <c:v>Dirt 2013-14</c:v>
                </c:pt>
                <c:pt idx="1">
                  <c:v>Paved 2013-14</c:v>
                </c:pt>
                <c:pt idx="2">
                  <c:v>Dirt 2014-15</c:v>
                </c:pt>
                <c:pt idx="3">
                  <c:v>Paved 2014-15</c:v>
                </c:pt>
                <c:pt idx="4">
                  <c:v>Dirt 2015-16</c:v>
                </c:pt>
                <c:pt idx="5">
                  <c:v>Paved 2015-16</c:v>
                </c:pt>
              </c:strCache>
            </c:strRef>
          </c:cat>
          <c:val>
            <c:numRef>
              <c:f>'WO Chart'!$B$23:$J$23</c:f>
              <c:numCache>
                <c:formatCode>#,##0</c:formatCode>
                <c:ptCount val="6"/>
                <c:pt idx="0">
                  <c:v>26</c:v>
                </c:pt>
                <c:pt idx="1">
                  <c:v>200</c:v>
                </c:pt>
                <c:pt idx="2">
                  <c:v>63</c:v>
                </c:pt>
                <c:pt idx="3">
                  <c:v>330</c:v>
                </c:pt>
                <c:pt idx="4">
                  <c:v>59</c:v>
                </c:pt>
                <c:pt idx="5">
                  <c:v>320</c:v>
                </c:pt>
              </c:numCache>
            </c:numRef>
          </c:val>
        </c:ser>
        <c:ser>
          <c:idx val="1"/>
          <c:order val="1"/>
          <c:tx>
            <c:strRef>
              <c:f>'WO Chart'!$A$24</c:f>
              <c:strCache>
                <c:ptCount val="1"/>
                <c:pt idx="0">
                  <c:v>Trash/Dead Animal Removal/Misc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showVal val="1"/>
          </c:dLbls>
          <c:cat>
            <c:strRef>
              <c:f>'WO Chart'!$B$22:$J$22</c:f>
              <c:strCache>
                <c:ptCount val="6"/>
                <c:pt idx="0">
                  <c:v>Dirt 2013-14</c:v>
                </c:pt>
                <c:pt idx="1">
                  <c:v>Paved 2013-14</c:v>
                </c:pt>
                <c:pt idx="2">
                  <c:v>Dirt 2014-15</c:v>
                </c:pt>
                <c:pt idx="3">
                  <c:v>Paved 2014-15</c:v>
                </c:pt>
                <c:pt idx="4">
                  <c:v>Dirt 2015-16</c:v>
                </c:pt>
                <c:pt idx="5">
                  <c:v>Paved 2015-16</c:v>
                </c:pt>
              </c:strCache>
            </c:strRef>
          </c:cat>
          <c:val>
            <c:numRef>
              <c:f>'WO Chart'!$B$24:$J$24</c:f>
              <c:numCache>
                <c:formatCode>#,##0</c:formatCode>
                <c:ptCount val="6"/>
                <c:pt idx="0">
                  <c:v>53</c:v>
                </c:pt>
                <c:pt idx="1">
                  <c:v>42</c:v>
                </c:pt>
                <c:pt idx="2">
                  <c:v>98</c:v>
                </c:pt>
                <c:pt idx="3">
                  <c:v>63</c:v>
                </c:pt>
                <c:pt idx="4">
                  <c:v>98</c:v>
                </c:pt>
                <c:pt idx="5">
                  <c:v>72</c:v>
                </c:pt>
              </c:numCache>
            </c:numRef>
          </c:val>
        </c:ser>
        <c:ser>
          <c:idx val="2"/>
          <c:order val="2"/>
          <c:tx>
            <c:strRef>
              <c:f>'WO Chart'!$A$25</c:f>
              <c:strCache>
                <c:ptCount val="1"/>
                <c:pt idx="0">
                  <c:v>Signage</c:v>
                </c:pt>
              </c:strCache>
            </c:strRef>
          </c:tx>
          <c:spPr>
            <a:solidFill>
              <a:srgbClr val="FFFF00"/>
            </a:solidFill>
          </c:spPr>
          <c:dLbls>
            <c:showVal val="1"/>
          </c:dLbls>
          <c:cat>
            <c:strRef>
              <c:f>'WO Chart'!$B$22:$J$22</c:f>
              <c:strCache>
                <c:ptCount val="6"/>
                <c:pt idx="0">
                  <c:v>Dirt 2013-14</c:v>
                </c:pt>
                <c:pt idx="1">
                  <c:v>Paved 2013-14</c:v>
                </c:pt>
                <c:pt idx="2">
                  <c:v>Dirt 2014-15</c:v>
                </c:pt>
                <c:pt idx="3">
                  <c:v>Paved 2014-15</c:v>
                </c:pt>
                <c:pt idx="4">
                  <c:v>Dirt 2015-16</c:v>
                </c:pt>
                <c:pt idx="5">
                  <c:v>Paved 2015-16</c:v>
                </c:pt>
              </c:strCache>
            </c:strRef>
          </c:cat>
          <c:val>
            <c:numRef>
              <c:f>'WO Chart'!$B$25:$J$25</c:f>
              <c:numCache>
                <c:formatCode>#,##0</c:formatCode>
                <c:ptCount val="6"/>
                <c:pt idx="0">
                  <c:v>249</c:v>
                </c:pt>
                <c:pt idx="1">
                  <c:v>488</c:v>
                </c:pt>
                <c:pt idx="2">
                  <c:v>284</c:v>
                </c:pt>
                <c:pt idx="3">
                  <c:v>467</c:v>
                </c:pt>
                <c:pt idx="4">
                  <c:v>301</c:v>
                </c:pt>
                <c:pt idx="5">
                  <c:v>453</c:v>
                </c:pt>
              </c:numCache>
            </c:numRef>
          </c:val>
        </c:ser>
        <c:ser>
          <c:idx val="3"/>
          <c:order val="3"/>
          <c:tx>
            <c:strRef>
              <c:f>'WO Chart'!$A$26</c:f>
              <c:strCache>
                <c:ptCount val="1"/>
                <c:pt idx="0">
                  <c:v>Pothole/Curb/CB/SWRepair/Resurface</c:v>
                </c:pt>
              </c:strCache>
            </c:strRef>
          </c:tx>
          <c:spPr>
            <a:solidFill>
              <a:schemeClr val="tx1"/>
            </a:solidFill>
          </c:spPr>
          <c:dLbls>
            <c:numFmt formatCode="#,##0" sourceLinked="0"/>
            <c:showVal val="1"/>
          </c:dLbls>
          <c:cat>
            <c:strRef>
              <c:f>'WO Chart'!$B$22:$J$22</c:f>
              <c:strCache>
                <c:ptCount val="6"/>
                <c:pt idx="0">
                  <c:v>Dirt 2013-14</c:v>
                </c:pt>
                <c:pt idx="1">
                  <c:v>Paved 2013-14</c:v>
                </c:pt>
                <c:pt idx="2">
                  <c:v>Dirt 2014-15</c:v>
                </c:pt>
                <c:pt idx="3">
                  <c:v>Paved 2014-15</c:v>
                </c:pt>
                <c:pt idx="4">
                  <c:v>Dirt 2015-16</c:v>
                </c:pt>
                <c:pt idx="5">
                  <c:v>Paved 2015-16</c:v>
                </c:pt>
              </c:strCache>
            </c:strRef>
          </c:cat>
          <c:val>
            <c:numRef>
              <c:f>'WO Chart'!$B$26:$J$26</c:f>
              <c:numCache>
                <c:formatCode>#,##0</c:formatCode>
                <c:ptCount val="6"/>
                <c:pt idx="0">
                  <c:v>263</c:v>
                </c:pt>
                <c:pt idx="1">
                  <c:v>484</c:v>
                </c:pt>
                <c:pt idx="2">
                  <c:v>320</c:v>
                </c:pt>
                <c:pt idx="3">
                  <c:v>409</c:v>
                </c:pt>
                <c:pt idx="4">
                  <c:v>163</c:v>
                </c:pt>
                <c:pt idx="5">
                  <c:v>428</c:v>
                </c:pt>
              </c:numCache>
            </c:numRef>
          </c:val>
        </c:ser>
        <c:ser>
          <c:idx val="4"/>
          <c:order val="4"/>
          <c:tx>
            <c:strRef>
              <c:f>'WO Chart'!$A$27</c:f>
              <c:strCache>
                <c:ptCount val="1"/>
                <c:pt idx="0">
                  <c:v>R/W Clearing/Tree Removal</c:v>
                </c:pt>
              </c:strCache>
            </c:strRef>
          </c:tx>
          <c:spPr>
            <a:solidFill>
              <a:srgbClr val="00FF00"/>
            </a:solidFill>
          </c:spPr>
          <c:dLbls>
            <c:showVal val="1"/>
          </c:dLbls>
          <c:cat>
            <c:strRef>
              <c:f>'WO Chart'!$B$22:$J$22</c:f>
              <c:strCache>
                <c:ptCount val="6"/>
                <c:pt idx="0">
                  <c:v>Dirt 2013-14</c:v>
                </c:pt>
                <c:pt idx="1">
                  <c:v>Paved 2013-14</c:v>
                </c:pt>
                <c:pt idx="2">
                  <c:v>Dirt 2014-15</c:v>
                </c:pt>
                <c:pt idx="3">
                  <c:v>Paved 2014-15</c:v>
                </c:pt>
                <c:pt idx="4">
                  <c:v>Dirt 2015-16</c:v>
                </c:pt>
                <c:pt idx="5">
                  <c:v>Paved 2015-16</c:v>
                </c:pt>
              </c:strCache>
            </c:strRef>
          </c:cat>
          <c:val>
            <c:numRef>
              <c:f>'WO Chart'!$B$27:$J$27</c:f>
              <c:numCache>
                <c:formatCode>#,##0</c:formatCode>
                <c:ptCount val="6"/>
                <c:pt idx="0">
                  <c:v>97</c:v>
                </c:pt>
                <c:pt idx="1">
                  <c:v>44</c:v>
                </c:pt>
                <c:pt idx="2">
                  <c:v>98</c:v>
                </c:pt>
                <c:pt idx="3">
                  <c:v>45</c:v>
                </c:pt>
                <c:pt idx="4">
                  <c:v>87</c:v>
                </c:pt>
                <c:pt idx="5">
                  <c:v>52</c:v>
                </c:pt>
              </c:numCache>
            </c:numRef>
          </c:val>
        </c:ser>
        <c:ser>
          <c:idx val="5"/>
          <c:order val="5"/>
          <c:tx>
            <c:strRef>
              <c:f>'WO Chart'!$A$28</c:f>
              <c:strCache>
                <c:ptCount val="1"/>
                <c:pt idx="0">
                  <c:v>Drainage/Flooding/Pond/Sinhole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showVal val="1"/>
          </c:dLbls>
          <c:cat>
            <c:strRef>
              <c:f>'WO Chart'!$B$22:$J$22</c:f>
              <c:strCache>
                <c:ptCount val="6"/>
                <c:pt idx="0">
                  <c:v>Dirt 2013-14</c:v>
                </c:pt>
                <c:pt idx="1">
                  <c:v>Paved 2013-14</c:v>
                </c:pt>
                <c:pt idx="2">
                  <c:v>Dirt 2014-15</c:v>
                </c:pt>
                <c:pt idx="3">
                  <c:v>Paved 2014-15</c:v>
                </c:pt>
                <c:pt idx="4">
                  <c:v>Dirt 2015-16</c:v>
                </c:pt>
                <c:pt idx="5">
                  <c:v>Paved 2015-16</c:v>
                </c:pt>
              </c:strCache>
            </c:strRef>
          </c:cat>
          <c:val>
            <c:numRef>
              <c:f>'WO Chart'!$B$28:$J$28</c:f>
              <c:numCache>
                <c:formatCode>#,##0</c:formatCode>
                <c:ptCount val="6"/>
                <c:pt idx="0">
                  <c:v>448</c:v>
                </c:pt>
                <c:pt idx="1">
                  <c:v>520</c:v>
                </c:pt>
                <c:pt idx="2">
                  <c:v>488</c:v>
                </c:pt>
                <c:pt idx="3">
                  <c:v>436</c:v>
                </c:pt>
                <c:pt idx="4">
                  <c:v>685</c:v>
                </c:pt>
                <c:pt idx="5">
                  <c:v>602</c:v>
                </c:pt>
              </c:numCache>
            </c:numRef>
          </c:val>
        </c:ser>
        <c:ser>
          <c:idx val="6"/>
          <c:order val="6"/>
          <c:tx>
            <c:strRef>
              <c:f>'WO Chart'!$A$29</c:f>
              <c:strCache>
                <c:ptCount val="1"/>
                <c:pt idx="0">
                  <c:v>Scrape Rd/Rd Condition/Drives</c:v>
                </c:pt>
              </c:strCache>
            </c:strRef>
          </c:tx>
          <c:spPr>
            <a:solidFill>
              <a:srgbClr val="FF0000"/>
            </a:solidFill>
          </c:spPr>
          <c:dLbls>
            <c:showVal val="1"/>
          </c:dLbls>
          <c:cat>
            <c:strRef>
              <c:f>'WO Chart'!$B$22:$J$22</c:f>
              <c:strCache>
                <c:ptCount val="6"/>
                <c:pt idx="0">
                  <c:v>Dirt 2013-14</c:v>
                </c:pt>
                <c:pt idx="1">
                  <c:v>Paved 2013-14</c:v>
                </c:pt>
                <c:pt idx="2">
                  <c:v>Dirt 2014-15</c:v>
                </c:pt>
                <c:pt idx="3">
                  <c:v>Paved 2014-15</c:v>
                </c:pt>
                <c:pt idx="4">
                  <c:v>Dirt 2015-16</c:v>
                </c:pt>
                <c:pt idx="5">
                  <c:v>Paved 2015-16</c:v>
                </c:pt>
              </c:strCache>
            </c:strRef>
          </c:cat>
          <c:val>
            <c:numRef>
              <c:f>'WO Chart'!$B$29:$J$29</c:f>
              <c:numCache>
                <c:formatCode>#,##0</c:formatCode>
                <c:ptCount val="6"/>
                <c:pt idx="0">
                  <c:v>2750</c:v>
                </c:pt>
                <c:pt idx="1">
                  <c:v>179</c:v>
                </c:pt>
                <c:pt idx="2">
                  <c:v>2060</c:v>
                </c:pt>
                <c:pt idx="3">
                  <c:v>175</c:v>
                </c:pt>
                <c:pt idx="4">
                  <c:v>2435</c:v>
                </c:pt>
                <c:pt idx="5">
                  <c:v>179</c:v>
                </c:pt>
              </c:numCache>
            </c:numRef>
          </c:val>
        </c:ser>
        <c:overlap val="100"/>
        <c:axId val="70951680"/>
        <c:axId val="70953216"/>
      </c:barChart>
      <c:catAx>
        <c:axId val="70951680"/>
        <c:scaling>
          <c:orientation val="minMax"/>
        </c:scaling>
        <c:axPos val="b"/>
        <c:tickLblPos val="nextTo"/>
        <c:crossAx val="70953216"/>
        <c:crosses val="autoZero"/>
        <c:auto val="1"/>
        <c:lblAlgn val="ctr"/>
        <c:lblOffset val="100"/>
      </c:catAx>
      <c:valAx>
        <c:axId val="70953216"/>
        <c:scaling>
          <c:orientation val="minMax"/>
          <c:max val="5000"/>
        </c:scaling>
        <c:axPos val="l"/>
        <c:majorGridlines/>
        <c:numFmt formatCode="#,##0" sourceLinked="1"/>
        <c:tickLblPos val="nextTo"/>
        <c:crossAx val="70951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8071318671372935E-2"/>
          <c:y val="2.2095163982265707E-2"/>
          <c:w val="0.91343436057561733"/>
          <c:h val="0.1882361537597865"/>
        </c:manualLayout>
      </c:layout>
      <c:txPr>
        <a:bodyPr/>
        <a:lstStyle/>
        <a:p>
          <a:pPr>
            <a:defRPr sz="1800" b="0"/>
          </a:pPr>
          <a:endParaRPr lang="en-US"/>
        </a:p>
      </c:txPr>
    </c:legend>
    <c:plotVisOnly val="1"/>
  </c:chart>
  <c:txPr>
    <a:bodyPr/>
    <a:lstStyle/>
    <a:p>
      <a:pPr>
        <a:defRPr sz="1400" b="1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0"/>
  <c:chart>
    <c:autoTitleDeleted val="1"/>
    <c:plotArea>
      <c:layout>
        <c:manualLayout>
          <c:layoutTarget val="inner"/>
          <c:xMode val="edge"/>
          <c:yMode val="edge"/>
          <c:x val="7.8629151510416218E-2"/>
          <c:y val="8.4926736206532627E-2"/>
          <c:w val="0.64869527472241406"/>
          <c:h val="0.89281732044495843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3346702665474422"/>
                  <c:y val="0.2072147810051818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Asphalt </a:t>
                    </a:r>
                  </a:p>
                  <a:p>
                    <a:pPr>
                      <a:defRPr/>
                    </a:pPr>
                    <a:r>
                      <a:rPr lang="en-US"/>
                      <a:t>Maintenance</a:t>
                    </a:r>
                  </a:p>
                  <a:p>
                    <a:pPr>
                      <a:defRPr/>
                    </a:pPr>
                    <a:r>
                      <a:rPr lang="en-US"/>
                      <a:t>Program</a:t>
                    </a:r>
                  </a:p>
                  <a:p>
                    <a:pPr>
                      <a:defRPr/>
                    </a:pPr>
                    <a:r>
                      <a:rPr lang="en-US"/>
                      <a:t>19.0%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bestFit"/>
            </c:dLbl>
            <c:dLbl>
              <c:idx val="1"/>
              <c:layout>
                <c:manualLayout>
                  <c:x val="6.6012795275590563E-2"/>
                  <c:y val="3.120564474895184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Drainage Projects
5.9%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bestFit"/>
            </c:dLbl>
            <c:dLbl>
              <c:idx val="2"/>
              <c:layout>
                <c:manualLayout>
                  <c:x val="6.0957677165354426E-2"/>
                  <c:y val="-6.4786788015134536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Economic Development
3.0%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bestFit"/>
            </c:dLbl>
            <c:dLbl>
              <c:idx val="3"/>
              <c:layout>
                <c:manualLayout>
                  <c:x val="7.9694663167104107E-2"/>
                  <c:y val="-1.146163547738351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Special Projects / Enhancement Grants
5.6%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bestFit"/>
            </c:dLbl>
            <c:dLbl>
              <c:idx val="4"/>
              <c:layout>
                <c:manualLayout>
                  <c:x val="0.11615190288713916"/>
                  <c:y val="5.0390292122575618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Municipal Fund 
2.4%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bestFit"/>
            </c:dLbl>
            <c:dLbl>
              <c:idx val="5"/>
              <c:layout>
                <c:manualLayout>
                  <c:x val="0.14489206036745414"/>
                  <c:y val="4.587381122814197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Personnel/Operating
2.5%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bestFit"/>
            </c:dLbl>
            <c:dLbl>
              <c:idx val="6"/>
              <c:delete val="1"/>
            </c:dLbl>
            <c:dLbl>
              <c:idx val="7"/>
              <c:layout>
                <c:manualLayout>
                  <c:x val="-5.114206036745398E-2"/>
                  <c:y val="-0.1180966015611685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25% SCDOT Requirement
17.2%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bestFit"/>
            </c:dLbl>
            <c:dLbl>
              <c:idx val="8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"Dirt To Pave" Construction
44.3%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dLblPos val="ctr"/>
            </c:dLbl>
            <c:spPr>
              <a:solidFill>
                <a:schemeClr val="lt1"/>
              </a:solidFill>
              <a:ln w="9525" cap="flat" cmpd="sng" algn="ctr">
                <a:solidFill>
                  <a:schemeClr val="dk1"/>
                </a:solidFill>
                <a:prstDash val="solid"/>
              </a:ln>
              <a:effectLst/>
            </c:spPr>
            <c:dLblPos val="ctr"/>
            <c:showCatName val="1"/>
            <c:showPercent val="1"/>
            <c:showLeaderLines val="1"/>
          </c:dLbls>
          <c:cat>
            <c:strRef>
              <c:f>Data!$A$2:$A$10</c:f>
              <c:strCache>
                <c:ptCount val="9"/>
                <c:pt idx="0">
                  <c:v>Asphalt Maint. Program</c:v>
                </c:pt>
                <c:pt idx="1">
                  <c:v>Drainage Projects</c:v>
                </c:pt>
                <c:pt idx="2">
                  <c:v>Economic Development</c:v>
                </c:pt>
                <c:pt idx="3">
                  <c:v>Enhancement Grants/Bonds</c:v>
                </c:pt>
                <c:pt idx="4">
                  <c:v>Municipal Projects</c:v>
                </c:pt>
                <c:pt idx="5">
                  <c:v>Personnel/Operating</c:v>
                </c:pt>
                <c:pt idx="6">
                  <c:v>Maintenance Paving</c:v>
                </c:pt>
                <c:pt idx="7">
                  <c:v>25% SCDOT Requirement</c:v>
                </c:pt>
                <c:pt idx="8">
                  <c:v>Dirt To Pave Construction</c:v>
                </c:pt>
              </c:strCache>
            </c:strRef>
          </c:cat>
          <c:val>
            <c:numRef>
              <c:f>Data!$B$2:$B$10</c:f>
              <c:numCache>
                <c:formatCode>"$"#,##0</c:formatCode>
                <c:ptCount val="9"/>
                <c:pt idx="0">
                  <c:v>800000</c:v>
                </c:pt>
                <c:pt idx="1">
                  <c:v>250000</c:v>
                </c:pt>
                <c:pt idx="2">
                  <c:v>126000</c:v>
                </c:pt>
                <c:pt idx="3">
                  <c:v>236000</c:v>
                </c:pt>
                <c:pt idx="4">
                  <c:v>100000</c:v>
                </c:pt>
                <c:pt idx="5">
                  <c:v>105000</c:v>
                </c:pt>
                <c:pt idx="6">
                  <c:v>0</c:v>
                </c:pt>
                <c:pt idx="7">
                  <c:v>725000</c:v>
                </c:pt>
                <c:pt idx="8">
                  <c:v>1863000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0.68103</cdr:x>
      <cdr:y>0.19753</cdr:y>
    </cdr:from>
    <cdr:to>
      <cdr:x>0.68103</cdr:x>
      <cdr:y>0.93827</cdr:y>
    </cdr:to>
    <cdr:cxnSp macro="">
      <cdr:nvCxnSpPr>
        <cdr:cNvPr id="9" name="Straight Connector 8"/>
        <cdr:cNvCxnSpPr/>
      </cdr:nvCxnSpPr>
      <cdr:spPr>
        <a:xfrm xmlns:a="http://schemas.openxmlformats.org/drawingml/2006/main" flipV="1">
          <a:off x="6019800" y="1219200"/>
          <a:ext cx="0" cy="45720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ysClr val="windowText" lastClr="00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0.72677</cdr:x>
      <cdr:y>0.07742</cdr:y>
    </cdr:from>
    <cdr:to>
      <cdr:x>0.98778</cdr:x>
      <cdr:y>0.2942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78724" y="485969"/>
          <a:ext cx="2254898" cy="1360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0.69302</cdr:x>
      <cdr:y>0.08052</cdr:y>
    </cdr:from>
    <cdr:to>
      <cdr:x>0.98103</cdr:x>
      <cdr:y>0.34994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987143" y="505408"/>
          <a:ext cx="2488163" cy="16911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0.65833</cdr:x>
      <cdr:y>0</cdr:y>
    </cdr:from>
    <cdr:to>
      <cdr:x>1</cdr:x>
      <cdr:y>0.4026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19801" y="0"/>
          <a:ext cx="3124199" cy="236219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en-US" sz="1600" b="1" baseline="0" dirty="0">
              <a:ln>
                <a:noFill/>
              </a:ln>
            </a:rPr>
            <a:t>Dirt To Pave Const.</a:t>
          </a:r>
          <a:r>
            <a:rPr lang="en-US" sz="1600" b="1" baseline="0" dirty="0"/>
            <a:t>        $1,863,000 Asphalt Maint. Prog.         $800,000 25% SCDOT Req.             </a:t>
          </a:r>
          <a:r>
            <a:rPr lang="en-US" sz="1600" b="1" baseline="0" dirty="0" smtClean="0"/>
            <a:t>   </a:t>
          </a:r>
          <a:r>
            <a:rPr lang="en-US" sz="1600" b="1" baseline="0" dirty="0"/>
            <a:t>$725,000 Drainage Projects              $250,000 </a:t>
          </a:r>
        </a:p>
        <a:p xmlns:a="http://schemas.openxmlformats.org/drawingml/2006/main">
          <a:pPr algn="l"/>
          <a:r>
            <a:rPr lang="en-US" sz="1600" b="1" baseline="0" dirty="0"/>
            <a:t>ENH Grants/Spec. </a:t>
          </a:r>
          <a:r>
            <a:rPr lang="en-US" sz="1600" b="1" baseline="0" dirty="0" err="1"/>
            <a:t>Proj</a:t>
          </a:r>
          <a:r>
            <a:rPr lang="en-US" sz="1600" b="1" baseline="0" dirty="0"/>
            <a:t>.    $236,000 Economic Dev.                   $126,000 Personnel/Operating        $105,000 Municipal Projects             $100,000                    	Total  =   $4,205,000</a:t>
          </a:r>
          <a:r>
            <a:rPr lang="en-US" sz="1400" b="1" baseline="0" dirty="0"/>
            <a:t>	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82EBF-A3A4-423A-85BF-29A0FFEC6B85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C1398-6F5A-4570-B6F3-0F10C92D59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4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88E715-E251-4B45-A1A3-7CC80EC36EC2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4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830D2D2-D302-488A-96F3-8168B08B222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 Funds are currently the only source of funds the County uses to pave dirt roads.  Out of the</a:t>
            </a:r>
            <a:r>
              <a:rPr lang="en-US" baseline="0" dirty="0" smtClean="0"/>
              <a:t> $4.2M we receive in C Funds, only about $1.9M is used toward paving dirt roads.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Most roads have been scraped</a:t>
            </a:r>
            <a:r>
              <a:rPr lang="en-US" baseline="0" dirty="0" smtClean="0"/>
              <a:t> so many times that the cross-sections are now “drainage features” because the adjacent land is several feet higher than the center line profile elevation of the roadway.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Restore road elevation and grading using suitable borrow material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Install base material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Install/upgrade stormwater conveyance system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Obtain multiple drainage easements to reduce impacts on individual properties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DF2C6A-A763-4CE7-9BB0-9961C23778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D2D2-D302-488A-96F3-8168B08B2228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3BCE7-1884-4164-8289-93DE466994D9}" type="datetimeFigureOut">
              <a:rPr lang="en-US" smtClean="0"/>
              <a:pPr/>
              <a:t>9/29/2016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BBD63-C6D1-4DE3-8259-AB39DF07EB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source=images&amp;cd=&amp;cad=rja&amp;uact=8&amp;ved=0ahUKEwi0poHLh6PPAhVGSyYKHVM8A_0QjRwIBw&amp;url=http://wallpaperfolder.com/wallpapers/one+dollar+bill&amp;psig=AFQjCNEjdfsyj9a5NCUiri4h48XzpeT8UQ&amp;ust=14746366071421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0poHLh6PPAhVGSyYKHVM8A_0QjRwIBw&amp;url=http://wallpaperfolder.com/wallpapers/one+dollar+bill&amp;psig=AFQjCNEjdfsyj9a5NCUiri4h48XzpeT8UQ&amp;ust=147463660714212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hyperlink" Target="http://www.google.com/url?sa=i&amp;rct=j&amp;q=&amp;esrc=s&amp;source=images&amp;cd=&amp;cad=rja&amp;uact=8&amp;ved=0ahUKEwjppsmM-p_MAhULaz4KHdjEAhMQjRwIBw&amp;url=http://www.realtor.com/realestateandhomes-detail/Farmington-Acres-Lot-83_Chesapeake_VA_23321_M58317-32522&amp;psig=AFQjCNGU6t214_jqxxja9ssFV4J-ikluDA&amp;ust=146133568512026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i0poHLh6PPAhVGSyYKHVM8A_0QjRwIBw&amp;url=http://wallpaperfolder.com/wallpapers/one+dollar+bill&amp;psig=AFQjCNEjdfsyj9a5NCUiri4h48XzpeT8UQ&amp;ust=1474636607142124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www.google.com/url?sa=i&amp;rct=j&amp;q=&amp;esrc=s&amp;source=images&amp;cd=&amp;cad=rja&amp;uact=8&amp;ved=0ahUKEwi72dPCzaDMAhWCYyYKHdguDLcQjRwIBw&amp;url=https://en.wikipedia.org/wiki/Penny_(United_States_coin)&amp;psig=AFQjCNH5xonBdVoLbfHQMEQooT4lIwFEHg&amp;ust=146135812074121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w&amp;url=http://balooscartoonblog.blogspot.com/2014_02_01_archive.html&amp;ei=AxRBVb2eNoyZgwT3r4HADg&amp;bvm=bv.91665533,d.eXY&amp;psig=AFQjCNEktRzjKbRJmL6DciH4k591QhAR3Q&amp;ust=143041469454525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ke-murray.jpg"/>
          <p:cNvPicPr>
            <a:picLocks noChangeAspect="1"/>
          </p:cNvPicPr>
          <p:nvPr/>
        </p:nvPicPr>
        <p:blipFill>
          <a:blip r:embed="rId3" cstate="print">
            <a:lum bright="5000" contrast="-67000"/>
          </a:blip>
          <a:stretch>
            <a:fillRect/>
          </a:stretch>
        </p:blipFill>
        <p:spPr>
          <a:xfrm>
            <a:off x="168659" y="228600"/>
            <a:ext cx="8812055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63246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Lexington County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Mission and Vision Statements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Mission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Provide quality services to our citizens at a reasonable cost. 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Vision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Planned growth for our communities with abundant opportunities for all in a quality environment.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/>
          <p:nvPr/>
        </p:nvGraphicFramePr>
        <p:xfrm>
          <a:off x="152400" y="609600"/>
          <a:ext cx="8839200" cy="6095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1" y="0"/>
            <a:ext cx="9144000" cy="6096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</a:rPr>
              <a:t>Public Works </a:t>
            </a:r>
            <a:r>
              <a:rPr lang="en-US" sz="2800" b="1" dirty="0" smtClean="0">
                <a:solidFill>
                  <a:srgbClr val="C00000"/>
                </a:solidFill>
              </a:rPr>
              <a:t> Service Requests FY 13-14 thru FY 15-16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429000" y="1752600"/>
            <a:ext cx="0" cy="4572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C00000"/>
                </a:solidFill>
              </a:rPr>
              <a:t>Dirt Road Paving Funding Deficiencies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7912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00B050"/>
              </a:solidFill>
            </a:endParaRP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00B050"/>
              </a:solidFill>
            </a:endParaRP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00B05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                  Current Need		 Current Funding</a:t>
            </a:r>
            <a:endParaRPr lang="en-US" sz="2800" dirty="0" smtClean="0">
              <a:solidFill>
                <a:srgbClr val="00B05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Cost of paving dirt roads varies depending on topography, drainage, easements, base conditions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Typical Construction Costs  = $500,000 to $800,000 /mile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County currently maintains 648 miles of dirt roads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Current funding for Dirt Road Paving = $2.8M / Yr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$2.8M divided by 648 miles = $4,321 / mile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Result : 200 years to pave all dirt roads in Lexington County</a:t>
            </a: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FF0000"/>
              </a:solidFill>
            </a:endParaRPr>
          </a:p>
          <a:p>
            <a:pPr lvl="0">
              <a:buNone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7" name="Picture 2" descr="Image result for image of one dollar bil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838200"/>
            <a:ext cx="3048000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8706" y="838200"/>
            <a:ext cx="3329955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C00000"/>
                </a:solidFill>
              </a:rPr>
              <a:t>Resurfacing Funding Deficiencies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763000" cy="55626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00B050"/>
              </a:solidFill>
            </a:endParaRPr>
          </a:p>
          <a:p>
            <a:pPr lvl="0">
              <a:buNone/>
            </a:pPr>
            <a:endParaRPr lang="en-US" sz="2800" dirty="0" smtClean="0">
              <a:solidFill>
                <a:srgbClr val="00B050"/>
              </a:solidFill>
            </a:endParaRPr>
          </a:p>
          <a:p>
            <a:pPr lvl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              Current Need	                   Current Funding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Cost of Resurfacing of roads depends on amount of repairs needed to road Before resurfacing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Contract Costs range from $100,000 to $200,000 / mile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Current County funding for Resurfacing = $800,000 / Yr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$800K / 584 miles paved road = $1,370 / mile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0000"/>
                </a:solidFill>
              </a:rPr>
              <a:t>Result is Resurfacing Cycle is 60 year plus instead of standard 20 year cycle</a:t>
            </a:r>
          </a:p>
          <a:p>
            <a:pPr lvl="0">
              <a:buNone/>
            </a:pP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8706" y="914400"/>
            <a:ext cx="3329955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Image result for image of one dollar bil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914400"/>
            <a:ext cx="3048000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C00000"/>
                </a:solidFill>
              </a:rPr>
              <a:t>Drainage Improvements Funding Deficiencies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5943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Current funding = $500,000  </a:t>
            </a:r>
            <a:r>
              <a:rPr lang="en-US" sz="2400" dirty="0" smtClean="0">
                <a:solidFill>
                  <a:srgbClr val="00B050"/>
                </a:solidFill>
              </a:rPr>
              <a:t>($250K C-Funds &amp; $250K General)</a:t>
            </a:r>
            <a:endParaRPr lang="en-US" sz="2800" dirty="0" smtClean="0">
              <a:solidFill>
                <a:srgbClr val="00B05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700 Sq. Miles of Land Area = 448,000 Acres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$500,000 divided by 448,000 Acres = about $1.00/Acre</a:t>
            </a:r>
          </a:p>
          <a:p>
            <a:pPr lvl="1"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pPr lvl="1"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Typical Drainage Projects cost $10,000 to $200,000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 Ratio of Typical Project Cost to Funding per Acre</a:t>
            </a:r>
            <a:endParaRPr lang="en-US" dirty="0" smtClean="0"/>
          </a:p>
          <a:p>
            <a:pPr lvl="1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29" name="Picture 5" descr="http://p.rdcpix.com/v01/ld48adf44-m0xd-w640_h480_q8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8605" r="7734" b="30232"/>
          <a:stretch>
            <a:fillRect/>
          </a:stretch>
        </p:blipFill>
        <p:spPr bwMode="auto">
          <a:xfrm>
            <a:off x="4419600" y="2667000"/>
            <a:ext cx="4038600" cy="16764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3657600" y="3352800"/>
            <a:ext cx="2895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https://upload.wikimedia.org/wikipedia/commons/4/46/United_States_penny,_obverse,_2002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3550" y="5318480"/>
            <a:ext cx="1390650" cy="138712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4267200" y="6012040"/>
            <a:ext cx="1219200" cy="7760"/>
          </a:xfrm>
          <a:prstGeom prst="straightConnector1">
            <a:avLst/>
          </a:prstGeom>
          <a:ln w="889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image of one dollar bill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2819400"/>
            <a:ext cx="3048000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5257800"/>
            <a:ext cx="3329955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867400"/>
            <a:ext cx="9144000" cy="9906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i="1" dirty="0" smtClean="0">
                <a:solidFill>
                  <a:srgbClr val="C00000"/>
                </a:solidFill>
                <a:ea typeface="+mj-ea"/>
                <a:cs typeface="+mj-cs"/>
              </a:rPr>
              <a:t>Some d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irt road paving Petitions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are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almost 50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years old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389" y="1143000"/>
            <a:ext cx="808121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9457" t="17065" r="8621" b="58693"/>
          <a:stretch>
            <a:fillRect/>
          </a:stretch>
        </p:blipFill>
        <p:spPr bwMode="auto">
          <a:xfrm>
            <a:off x="356937" y="1600200"/>
            <a:ext cx="82536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C00000"/>
                </a:solidFill>
              </a:rPr>
              <a:t>County currently has 335 pending dirt road paving Petitions, totaling 230 Miles, $150 Million in Costs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76201"/>
            <a:ext cx="8991600" cy="8382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There is a tremendous backlog of Petitioned roads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762000"/>
            <a:ext cx="8686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151 of the 335 (45%) pending road paving Petitions were signed in the 1980’s or earlier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133600"/>
            <a:ext cx="17430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50800" dir="5400000" sx="126000" sy="126000" algn="ctr" rotWithShape="0">
              <a:schemeClr val="accent2">
                <a:lumMod val="40000"/>
                <a:lumOff val="60000"/>
              </a:scheme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362200"/>
            <a:ext cx="2895600" cy="194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50800" dir="5400000" sx="120000" sy="120000" algn="ctr" rotWithShape="0">
              <a:schemeClr val="bg2">
                <a:lumMod val="75000"/>
              </a:scheme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4800600"/>
            <a:ext cx="80772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i="1" dirty="0" smtClean="0">
                <a:solidFill>
                  <a:srgbClr val="002060"/>
                </a:solidFill>
              </a:rPr>
              <a:t>Current C-Funds allows Public Works to pave about 3 miles per year; thus it will take over 75 years to pave all the roads on the C-Fund Petition Paving List.</a:t>
            </a:r>
            <a:endParaRPr lang="en-US" sz="3200" b="1" i="1" dirty="0" smtClean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Lexington County’s C-Fund Program</a:t>
            </a:r>
            <a:endParaRPr lang="en-US" sz="4800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NOTE: Only $1.9M is used toward paving dirt roads</a:t>
            </a:r>
            <a:endParaRPr lang="en-US" sz="48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0" y="609601"/>
          <a:ext cx="91440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r>
              <a:rPr lang="en-US" sz="2800" b="1" i="1" dirty="0" smtClean="0"/>
              <a:t>Our dirt roads have been scraped so many times they have become more like drainage features instead of roads</a:t>
            </a:r>
            <a:endParaRPr lang="en-US" sz="2800" b="1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6734" b="4034"/>
          <a:stretch>
            <a:fillRect/>
          </a:stretch>
        </p:blipFill>
        <p:spPr bwMode="auto">
          <a:xfrm>
            <a:off x="152400" y="1066800"/>
            <a:ext cx="8839199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791200"/>
            <a:ext cx="9144000" cy="10668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i="1" dirty="0" smtClean="0">
                <a:solidFill>
                  <a:srgbClr val="C00000"/>
                </a:solidFill>
              </a:rPr>
              <a:t>Council has approved additional funding and equipment toward solving this continuous maintenance issue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lvl="0"/>
            <a:r>
              <a:rPr lang="en-US" sz="3600" b="1" dirty="0" smtClean="0">
                <a:solidFill>
                  <a:srgbClr val="C00000"/>
                </a:solidFill>
              </a:rPr>
              <a:t>In-House Paving Program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6096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Goal is to pave a dozen roads and three miles per year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Projects selected based on efficiency improvement, maintenance costs,  environmental and  safety issues, “shovel ready” (</a:t>
            </a:r>
            <a:r>
              <a:rPr lang="en-US" sz="2800" dirty="0" err="1" smtClean="0">
                <a:solidFill>
                  <a:srgbClr val="00B050"/>
                </a:solidFill>
              </a:rPr>
              <a:t>ie</a:t>
            </a:r>
            <a:r>
              <a:rPr lang="en-US" sz="2800" dirty="0" smtClean="0">
                <a:solidFill>
                  <a:srgbClr val="00B050"/>
                </a:solidFill>
              </a:rPr>
              <a:t> little or no PE or R/W needed)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Efficiency Improvements –  mobilizing </a:t>
            </a:r>
            <a:r>
              <a:rPr lang="en-US" sz="2800" dirty="0" err="1" smtClean="0">
                <a:solidFill>
                  <a:srgbClr val="00B050"/>
                </a:solidFill>
              </a:rPr>
              <a:t>motorograders</a:t>
            </a:r>
            <a:r>
              <a:rPr lang="en-US" sz="2800" dirty="0" smtClean="0">
                <a:solidFill>
                  <a:srgbClr val="00B050"/>
                </a:solidFill>
              </a:rPr>
              <a:t> up to 10 miles to scrape isolated dirt roads is not efficient use of extremely limited resources 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Maintenance Costs - Scraping dirt roads is a classic “Definition of Insanity”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Environmental &amp; Safety – Erosion causes sediment issues in streams and ponds and on paved road surfaces</a:t>
            </a:r>
          </a:p>
          <a:p>
            <a:pPr lv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00B050"/>
                </a:solidFill>
              </a:rPr>
              <a:t>Shovel Ready – Small scale projects, less than ½ mile, little or no engineering  or right-of-way needed</a:t>
            </a:r>
          </a:p>
          <a:p>
            <a:pPr lvl="0">
              <a:buFont typeface="Wingdings" pitchFamily="2" charset="2"/>
              <a:buChar char="Ø"/>
            </a:pPr>
            <a:endParaRPr lang="en-US" sz="2800" dirty="0" smtClean="0">
              <a:solidFill>
                <a:srgbClr val="00B050"/>
              </a:solidFill>
            </a:endParaRPr>
          </a:p>
          <a:p>
            <a:pPr lvl="1">
              <a:buFont typeface="Wingdings" pitchFamily="2" charset="2"/>
              <a:buChar char="Ø"/>
            </a:pPr>
            <a:endParaRPr lang="en-US" sz="2400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Summary of 2015 Storm Damages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8674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50"/>
                </a:solidFill>
              </a:rPr>
              <a:t>152</a:t>
            </a:r>
            <a:r>
              <a:rPr lang="en-US" sz="3000" dirty="0" smtClean="0">
                <a:solidFill>
                  <a:srgbClr val="00B050"/>
                </a:solidFill>
              </a:rPr>
              <a:t> County Roads Were Closed (127 Dirt, 25 Paved)</a:t>
            </a:r>
          </a:p>
          <a:p>
            <a:pPr lvl="0"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50"/>
                </a:solidFill>
              </a:rPr>
              <a:t>148</a:t>
            </a:r>
            <a:r>
              <a:rPr lang="en-US" sz="3000" dirty="0" smtClean="0">
                <a:solidFill>
                  <a:srgbClr val="00B050"/>
                </a:solidFill>
              </a:rPr>
              <a:t> County Roads Re-Opened  (124 Dirt, 24 Paved)</a:t>
            </a:r>
          </a:p>
          <a:p>
            <a:pPr lvl="0"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B050"/>
                </a:solidFill>
              </a:rPr>
              <a:t>4</a:t>
            </a:r>
            <a:r>
              <a:rPr lang="en-US" sz="3000" dirty="0" smtClean="0">
                <a:solidFill>
                  <a:srgbClr val="00B050"/>
                </a:solidFill>
              </a:rPr>
              <a:t> County Roads Still Closed  (3 Dirt, 1 Paved)</a:t>
            </a:r>
          </a:p>
          <a:p>
            <a:pPr lvl="0">
              <a:buFont typeface="Wingdings" pitchFamily="2" charset="2"/>
              <a:buChar char="Ø"/>
            </a:pPr>
            <a:r>
              <a:rPr lang="en-US" sz="3000" dirty="0" smtClean="0">
                <a:solidFill>
                  <a:srgbClr val="00B050"/>
                </a:solidFill>
              </a:rPr>
              <a:t>A total of </a:t>
            </a:r>
            <a:r>
              <a:rPr lang="en-US" sz="3000" b="1" dirty="0" smtClean="0">
                <a:solidFill>
                  <a:srgbClr val="00B050"/>
                </a:solidFill>
              </a:rPr>
              <a:t>244</a:t>
            </a:r>
            <a:r>
              <a:rPr lang="en-US" sz="3000" dirty="0" smtClean="0">
                <a:solidFill>
                  <a:srgbClr val="00B050"/>
                </a:solidFill>
              </a:rPr>
              <a:t> County and State roads closed during Storm, </a:t>
            </a:r>
            <a:r>
              <a:rPr lang="en-US" sz="3000" b="1" dirty="0" smtClean="0">
                <a:solidFill>
                  <a:srgbClr val="00B050"/>
                </a:solidFill>
              </a:rPr>
              <a:t>13</a:t>
            </a:r>
            <a:r>
              <a:rPr lang="en-US" sz="3000" dirty="0" smtClean="0">
                <a:solidFill>
                  <a:srgbClr val="00B050"/>
                </a:solidFill>
              </a:rPr>
              <a:t> of these roads are still closed</a:t>
            </a:r>
          </a:p>
          <a:p>
            <a:pPr lvl="0">
              <a:buFont typeface="Wingdings" pitchFamily="2" charset="2"/>
              <a:buChar char="Ø"/>
            </a:pPr>
            <a:r>
              <a:rPr lang="en-US" sz="3000" dirty="0" smtClean="0">
                <a:solidFill>
                  <a:srgbClr val="00B050"/>
                </a:solidFill>
              </a:rPr>
              <a:t>Estimated Damages / Repair Costs for County Roads and Drainage Systems = </a:t>
            </a:r>
            <a:r>
              <a:rPr lang="en-US" sz="3000" b="1" dirty="0" smtClean="0">
                <a:solidFill>
                  <a:srgbClr val="00B050"/>
                </a:solidFill>
              </a:rPr>
              <a:t>$6 Million</a:t>
            </a:r>
          </a:p>
          <a:p>
            <a:pPr lvl="0">
              <a:buNone/>
            </a:pPr>
            <a:endParaRPr lang="en-US" sz="1100" b="1" dirty="0" smtClean="0">
              <a:solidFill>
                <a:srgbClr val="00B050"/>
              </a:solidFill>
            </a:endParaRPr>
          </a:p>
          <a:p>
            <a:pPr lvl="0"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70C0"/>
                </a:solidFill>
              </a:rPr>
              <a:t>219 </a:t>
            </a:r>
            <a:r>
              <a:rPr lang="en-US" sz="3000" dirty="0" smtClean="0">
                <a:solidFill>
                  <a:srgbClr val="0070C0"/>
                </a:solidFill>
              </a:rPr>
              <a:t>Floodplain Permits have been issued</a:t>
            </a:r>
          </a:p>
          <a:p>
            <a:pPr lvl="0"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70C0"/>
                </a:solidFill>
              </a:rPr>
              <a:t>351</a:t>
            </a:r>
            <a:r>
              <a:rPr lang="en-US" sz="3000" dirty="0" smtClean="0">
                <a:solidFill>
                  <a:srgbClr val="0070C0"/>
                </a:solidFill>
              </a:rPr>
              <a:t> Flooded Structures assessed at &lt; 50% Damaged</a:t>
            </a:r>
          </a:p>
          <a:p>
            <a:pPr lvl="0"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0070C0"/>
                </a:solidFill>
              </a:rPr>
              <a:t>24</a:t>
            </a:r>
            <a:r>
              <a:rPr lang="en-US" sz="3000" dirty="0" smtClean="0">
                <a:solidFill>
                  <a:srgbClr val="0070C0"/>
                </a:solidFill>
              </a:rPr>
              <a:t> Flooded Structures assessed at &gt; 50% Damaged</a:t>
            </a:r>
            <a:endParaRPr lang="en-US" sz="2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ke-murray.jpg"/>
          <p:cNvPicPr>
            <a:picLocks noChangeAspect="1"/>
          </p:cNvPicPr>
          <p:nvPr/>
        </p:nvPicPr>
        <p:blipFill>
          <a:blip r:embed="rId3" cstate="print">
            <a:lum bright="5000" contrast="-67000"/>
          </a:blip>
          <a:stretch>
            <a:fillRect/>
          </a:stretch>
        </p:blipFill>
        <p:spPr>
          <a:xfrm>
            <a:off x="168659" y="228600"/>
            <a:ext cx="8812055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686800" cy="63246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Public Works Objectives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1400" b="1" dirty="0" smtClean="0">
                <a:solidFill>
                  <a:schemeClr val="bg1"/>
                </a:solidFill>
              </a:rPr>
              <a:t/>
            </a:r>
            <a:br>
              <a:rPr lang="en-US" sz="14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1 – Reduce County dirt road maintained mileage by 8 miles each year for the next 5 years. </a:t>
            </a:r>
            <a:r>
              <a:rPr lang="en-US" sz="3000" b="1" dirty="0" smtClean="0">
                <a:solidFill>
                  <a:schemeClr val="bg1"/>
                </a:solidFill>
              </a:rPr>
              <a:t/>
            </a:r>
            <a:br>
              <a:rPr lang="en-US" sz="3000" b="1" dirty="0" smtClean="0">
                <a:solidFill>
                  <a:schemeClr val="bg1"/>
                </a:solidFill>
              </a:rPr>
            </a:br>
            <a:r>
              <a:rPr lang="en-US" sz="3000" b="1" dirty="0" smtClean="0">
                <a:solidFill>
                  <a:schemeClr val="bg1"/>
                </a:solidFill>
              </a:rPr>
              <a:t>(Average reduction over last three years = 5.5 miles)</a:t>
            </a:r>
            <a:br>
              <a:rPr lang="en-US" sz="3000" b="1" dirty="0" smtClean="0">
                <a:solidFill>
                  <a:schemeClr val="bg1"/>
                </a:solidFill>
              </a:rPr>
            </a:br>
            <a:r>
              <a:rPr lang="en-US" sz="3000" b="1" dirty="0" smtClean="0">
                <a:solidFill>
                  <a:schemeClr val="bg1"/>
                </a:solidFill>
              </a:rPr>
              <a:t/>
            </a:r>
            <a:br>
              <a:rPr lang="en-US" sz="30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2 – Rebuild / Rehabilitate 20 miles of the County Maintained Dirt Roads each year over the next 5 years.</a:t>
            </a: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</a:rPr>
              <a:t>(Average for last three years = 10.3 miles)</a:t>
            </a:r>
            <a:br>
              <a:rPr lang="en-US" sz="3000" b="1" dirty="0" smtClean="0">
                <a:solidFill>
                  <a:schemeClr val="bg1"/>
                </a:solidFill>
              </a:rPr>
            </a:br>
            <a:endParaRPr lang="en-US" sz="3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76000" contrast="-58000"/>
          </a:blip>
          <a:srcRect/>
          <a:stretch>
            <a:fillRect/>
          </a:stretch>
        </p:blipFill>
        <p:spPr bwMode="auto">
          <a:xfrm>
            <a:off x="2536" y="-1901"/>
            <a:ext cx="9141464" cy="685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2057400"/>
            <a:ext cx="8229600" cy="271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So We </a:t>
            </a:r>
            <a:r>
              <a:rPr kumimoji="0" lang="en-US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End Right Where We Began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>
            <a:off x="3810000" y="5892800"/>
            <a:ext cx="11493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3" y="0"/>
            <a:ext cx="9144000" cy="446100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4137025" y="5892800"/>
            <a:ext cx="0" cy="8128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-1"/>
            <a:ext cx="9141977" cy="762001"/>
          </a:xfrm>
        </p:spPr>
        <p:txBody>
          <a:bodyPr/>
          <a:lstStyle/>
          <a:p>
            <a:pPr algn="ctr"/>
            <a:r>
              <a:rPr sz="2400" b="1" dirty="0" smtClean="0">
                <a:solidFill>
                  <a:schemeClr val="tx1"/>
                </a:solidFill>
              </a:rPr>
              <a:t>S-48 (Columbia Avenue) Corridor Improvement Project</a:t>
            </a:r>
            <a:endParaRPr sz="1600" dirty="0" smtClean="0">
              <a:solidFill>
                <a:schemeClr val="tx1"/>
              </a:solidFill>
            </a:endParaRPr>
          </a:p>
        </p:txBody>
      </p:sp>
      <p:sp>
        <p:nvSpPr>
          <p:cNvPr id="13" name="Title 10"/>
          <p:cNvSpPr txBox="1">
            <a:spLocks/>
          </p:cNvSpPr>
          <p:nvPr/>
        </p:nvSpPr>
        <p:spPr bwMode="auto">
          <a:xfrm>
            <a:off x="74177" y="3810000"/>
            <a:ext cx="9067800" cy="65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en-US" sz="2800" b="0" kern="1200">
                <a:solidFill>
                  <a:srgbClr val="77695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en-US" sz="1800" b="1" dirty="0" smtClean="0">
                <a:solidFill>
                  <a:schemeClr val="tx1"/>
                </a:solidFill>
              </a:rPr>
              <a:t>Lexington County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Chapin, South Carolina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6" name="Title 10"/>
          <p:cNvSpPr txBox="1">
            <a:spLocks/>
          </p:cNvSpPr>
          <p:nvPr/>
        </p:nvSpPr>
        <p:spPr bwMode="auto">
          <a:xfrm>
            <a:off x="-2023" y="4825998"/>
            <a:ext cx="9154115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buNone/>
              <a:defRPr lang="en-US" sz="2800" b="0" kern="1200">
                <a:solidFill>
                  <a:srgbClr val="77695B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endParaRPr lang="pt-BR" sz="18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2025086"/>
              </p:ext>
            </p:extLst>
          </p:nvPr>
        </p:nvGraphicFramePr>
        <p:xfrm>
          <a:off x="838200" y="4876800"/>
          <a:ext cx="7379938" cy="1752600"/>
        </p:xfrm>
        <a:graphic>
          <a:graphicData uri="http://schemas.openxmlformats.org/drawingml/2006/table">
            <a:tbl>
              <a:tblPr firstRow="1" firstCol="1" bandRow="1"/>
              <a:tblGrid>
                <a:gridCol w="3577850"/>
                <a:gridCol w="950522"/>
                <a:gridCol w="950522"/>
                <a:gridCol w="834242"/>
                <a:gridCol w="1066802"/>
              </a:tblGrid>
              <a:tr h="698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Segment of S-48 (Columbia Avenue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No-Build Scenario  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2013 </a:t>
                      </a: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ADT*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Projected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2040 ADT*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Increase from 2013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2040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Level of Service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AD"/>
                    </a:solidFill>
                  </a:tcPr>
                </a:tc>
              </a:tr>
              <a:tr h="52078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S-49 (Peak Street) to I-26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12,500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33.6%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F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(gridlock)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S-51 (Amicks Ferry Road) to S-49 (Peak Street)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8,900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11,900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33.7%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(congested)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09600" y="685800"/>
            <a:ext cx="3124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Purpose and Need: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1066800"/>
            <a:ext cx="624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To reduce traffic congestion within the Columbia Avenue Corridor between I-26 and US 76</a:t>
            </a:r>
          </a:p>
        </p:txBody>
      </p:sp>
    </p:spTree>
  </p:cSld>
  <p:clrMapOvr>
    <a:masterClrMapping/>
  </p:clrMapOvr>
  <p:transition spd="med" advClick="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Alternatives Considered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Presented at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2400" b="1" dirty="0" smtClean="0">
                <a:solidFill>
                  <a:srgbClr val="FF0000"/>
                </a:solidFill>
              </a:rPr>
              <a:t> Public Information Meeting</a:t>
            </a:r>
            <a:r>
              <a:rPr lang="en-US" sz="2400" dirty="0" smtClean="0">
                <a:solidFill>
                  <a:schemeClr val="tx1"/>
                </a:solidFill>
              </a:rPr>
              <a:t> (November 2014)</a:t>
            </a:r>
            <a:endParaRPr sz="2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2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143000"/>
            <a:ext cx="8534400" cy="1070182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Approximately 20 comments were received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 total of 31 Alternatives were evaluated</a:t>
            </a:r>
            <a:endParaRPr lang="en-US" dirty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182"/>
            <a:ext cx="9144000" cy="4644818"/>
          </a:xfrm>
          <a:prstGeom prst="rect">
            <a:avLst/>
          </a:prstGeom>
        </p:spPr>
      </p:pic>
    </p:spTree>
  </p:cSld>
  <p:clrMapOvr>
    <a:masterClrMapping/>
  </p:clrMapOvr>
  <p:transition spd="med" advClick="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1143000"/>
          </a:xfrm>
        </p:spPr>
        <p:txBody>
          <a:bodyPr anchor="ctr"/>
          <a:lstStyle/>
          <a:p>
            <a:r>
              <a:rPr sz="3200" dirty="0" smtClean="0">
                <a:solidFill>
                  <a:schemeClr val="tx1"/>
                </a:solidFill>
              </a:rPr>
              <a:t>Key Evaluation Factors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3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3962400" cy="18288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Residential Relocations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Commercial Relocations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 smtClean="0">
                <a:solidFill>
                  <a:schemeClr val="tx2">
                    <a:lumMod val="75000"/>
                  </a:schemeClr>
                </a:solidFill>
              </a:rPr>
              <a:t>Local Church Impacts</a:t>
            </a: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3848100" cy="2565400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09975"/>
            <a:ext cx="3848100" cy="2565400"/>
          </a:xfrm>
          <a:prstGeom prst="rect">
            <a:avLst/>
          </a:prstGeom>
        </p:spPr>
      </p:pic>
      <p:sp>
        <p:nvSpPr>
          <p:cNvPr id="9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5143500" y="4311650"/>
            <a:ext cx="3352800" cy="20828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2">
                    <a:lumMod val="75000"/>
                  </a:schemeClr>
                </a:solidFill>
              </a:rPr>
              <a:t>Natural Resources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2">
                    <a:lumMod val="75000"/>
                  </a:schemeClr>
                </a:solidFill>
              </a:rPr>
              <a:t>Roadway Safety</a:t>
            </a:r>
          </a:p>
          <a:p>
            <a:pPr marL="274320" indent="-274320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dirty="0">
                <a:solidFill>
                  <a:schemeClr val="tx2">
                    <a:lumMod val="75000"/>
                  </a:schemeClr>
                </a:solidFill>
              </a:rPr>
              <a:t>Railroad Crossing Safety </a:t>
            </a:r>
          </a:p>
          <a:p>
            <a:pPr marL="274320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>
                <a:solidFill>
                  <a:schemeClr val="tx1"/>
                </a:solidFill>
              </a:rPr>
              <a:t>Alternatives Considered for Further Analysis</a:t>
            </a:r>
            <a:endParaRPr sz="2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4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2213429"/>
            <a:ext cx="9143511" cy="4644570"/>
          </a:xfrm>
          <a:prstGeom prst="rect">
            <a:avLst/>
          </a:prstGeom>
        </p:spPr>
      </p:pic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143000"/>
            <a:ext cx="8534400" cy="1070428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10 total Alternatives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 smtClean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 smtClean="0">
              <a:solidFill>
                <a:srgbClr val="C41425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3395" y="6488668"/>
            <a:ext cx="228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Alternatives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8396859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  <a:normAutofit fontScale="975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2800" kern="1200">
                <a:solidFill>
                  <a:schemeClr val="bg2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77695B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Alternatives Considered for Further Analysis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Further Analysis Consisted of: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5</a:t>
            </a:r>
            <a:endParaRPr lang="en-US" alt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447800"/>
            <a:ext cx="8534400" cy="4724400"/>
          </a:xfrm>
        </p:spPr>
        <p:txBody>
          <a:bodyPr>
            <a:noAutofit/>
          </a:bodyPr>
          <a:lstStyle/>
          <a:p>
            <a:pPr marL="274320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Field Verified Jurisdictional Waters</a:t>
            </a:r>
          </a:p>
          <a:p>
            <a:pPr marL="274320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Traffic Operational Analysis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Potential Relocations</a:t>
            </a:r>
          </a:p>
          <a:p>
            <a:pPr marL="548958" lvl="1" indent="-27432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defRPr/>
            </a:pPr>
            <a:endParaRPr lang="en-US" sz="2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638" lvl="1" indent="0" fontAlgn="auto">
              <a:lnSpc>
                <a:spcPct val="15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48" y="2156976"/>
            <a:ext cx="3558164" cy="2668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6" y="3697530"/>
            <a:ext cx="4038600" cy="2612540"/>
          </a:xfrm>
          <a:prstGeom prst="rect">
            <a:avLst/>
          </a:prstGeom>
        </p:spPr>
      </p:pic>
      <p:sp>
        <p:nvSpPr>
          <p:cNvPr id="8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6324600" y="5943600"/>
            <a:ext cx="2743200" cy="838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669672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" y="2249911"/>
            <a:ext cx="9075054" cy="4607600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Remaining Alternatives</a:t>
            </a:r>
            <a:endParaRPr sz="2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6</a:t>
            </a:r>
            <a:endParaRPr lang="en-US" altLang="en-US" dirty="0"/>
          </a:p>
        </p:txBody>
      </p:sp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143000"/>
            <a:ext cx="8534400" cy="1295400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These three alternatives will be further developed to determine the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referred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lternative</a:t>
            </a:r>
            <a:endParaRPr lang="en-US" dirty="0" smtClean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 smtClean="0">
              <a:solidFill>
                <a:srgbClr val="C41425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0" y="2249424"/>
            <a:ext cx="1828800" cy="4608575"/>
          </a:xfrm>
          <a:solidFill>
            <a:schemeClr val="bg1">
              <a:lumMod val="75000"/>
            </a:schemeClr>
          </a:solidFill>
        </p:spPr>
        <p:txBody>
          <a:bodyPr>
            <a:no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rgbClr val="C41425"/>
                </a:solidFill>
              </a:rPr>
              <a:t>Alternative 9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rgbClr val="C41425"/>
                </a:solidFill>
              </a:rPr>
              <a:t>Alternative 18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 smtClean="0">
                <a:solidFill>
                  <a:srgbClr val="C41425"/>
                </a:solidFill>
              </a:rPr>
              <a:t>Alternative 25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1700" dirty="0" smtClean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en-US" sz="17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17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17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17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1700" dirty="0" smtClean="0">
              <a:solidFill>
                <a:srgbClr val="C41425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1700" dirty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17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1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3395" y="6488668"/>
            <a:ext cx="22806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 Alternatives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5841497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43000"/>
          </a:xfrm>
          <a:noFill/>
        </p:spPr>
        <p:txBody>
          <a:bodyPr anchor="ctr">
            <a:normAutofit/>
          </a:bodyPr>
          <a:lstStyle/>
          <a:p>
            <a:pPr marL="461963"/>
            <a:r>
              <a:rPr lang="en-US" sz="3200" dirty="0" smtClean="0">
                <a:solidFill>
                  <a:schemeClr val="tx1"/>
                </a:solidFill>
              </a:rPr>
              <a:t>Recommended Preferred Alternative</a:t>
            </a:r>
            <a:endParaRPr sz="24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7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" y="2214534"/>
            <a:ext cx="9143511" cy="4642358"/>
          </a:xfrm>
          <a:prstGeom prst="rect">
            <a:avLst/>
          </a:prstGeom>
        </p:spPr>
      </p:pic>
      <p:sp>
        <p:nvSpPr>
          <p:cNvPr id="5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57200" y="1143000"/>
            <a:ext cx="8534400" cy="1070428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Alternative 9A</a:t>
            </a:r>
          </a:p>
          <a:p>
            <a:pPr marL="274320" indent="-2743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recommended Preferred Alternative will be presented at a Public Hearing for public comment prior to final selection</a:t>
            </a: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C41425"/>
              </a:solidFill>
            </a:endParaRP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 smtClean="0">
              <a:solidFill>
                <a:srgbClr val="C41425"/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3000" dirty="0">
              <a:solidFill>
                <a:srgbClr val="C41425"/>
              </a:solidFill>
            </a:endParaRPr>
          </a:p>
          <a:p>
            <a:pPr marL="0" indent="0" fontAlgn="auto">
              <a:spcBef>
                <a:spcPts val="58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6824607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Table 3"/>
          <p:cNvSpPr>
            <a:spLocks noGrp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581298"/>
          <a:ext cx="9143999" cy="5514702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tblPr>
              <a:tblGrid>
                <a:gridCol w="1574971"/>
                <a:gridCol w="1207986"/>
                <a:gridCol w="1207986"/>
                <a:gridCol w="1207986"/>
                <a:gridCol w="1207986"/>
                <a:gridCol w="1207986"/>
                <a:gridCol w="1529098"/>
              </a:tblGrid>
              <a:tr h="84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Entity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7F7F7F"/>
                          </a:solidFill>
                          <a:latin typeface="Calibri"/>
                        </a:rPr>
                        <a:t>Paved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E46D0A"/>
                          </a:solidFill>
                          <a:latin typeface="Calibri"/>
                        </a:rPr>
                        <a:t>Dirt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latin typeface="Calibri"/>
                        </a:rPr>
                        <a:t>SCDOT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latin typeface="Calibri"/>
                        </a:rPr>
                        <a:t>1,483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effectLst/>
                          <a:latin typeface="Calibri"/>
                        </a:rPr>
                        <a:t>66.8%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latin typeface="Calibri"/>
                        </a:rPr>
                        <a:t>3.5%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latin typeface="Calibri"/>
                        </a:rPr>
                        <a:t>1,511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latin typeface="Calibri"/>
                        </a:rPr>
                        <a:t>50.1%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4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County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26.3%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81.6%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1,232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40.9%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84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D99795"/>
                          </a:solidFill>
                          <a:latin typeface="Calibri"/>
                        </a:rPr>
                        <a:t>Municipal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D99795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D99795"/>
                          </a:solidFill>
                          <a:latin typeface="Calibri"/>
                        </a:rPr>
                        <a:t>1.6%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D99795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D99795"/>
                          </a:solidFill>
                          <a:latin typeface="Calibri"/>
                        </a:rPr>
                        <a:t>0.4%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D99795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D99795"/>
                          </a:solidFill>
                          <a:latin typeface="Calibri"/>
                        </a:rPr>
                        <a:t>1.3%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84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Private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117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5.3%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14.5%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232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92D050"/>
                          </a:solidFill>
                          <a:latin typeface="Calibri"/>
                        </a:rPr>
                        <a:t>7.7%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8471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538ED5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100.0%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319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9/15/16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 fontAlgn="ctr"/>
            <a:r>
              <a:rPr lang="en-US" sz="3600" b="1" dirty="0" smtClean="0">
                <a:solidFill>
                  <a:srgbClr val="C00000"/>
                </a:solidFill>
              </a:rPr>
              <a:t>Lexington County Road Maintenance (By Responsibility)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096000"/>
            <a:ext cx="9144000" cy="762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 fontAlgn="ctr"/>
            <a:r>
              <a:rPr lang="en-US" sz="3600" b="1" dirty="0" smtClean="0">
                <a:solidFill>
                  <a:srgbClr val="C00000"/>
                </a:solidFill>
              </a:rPr>
              <a:t>Lexington Co. Paved Road System is growing by 11 miles/yr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5181600" cy="12003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dirty="0" smtClean="0">
                <a:solidFill>
                  <a:srgbClr val="C00000"/>
                </a:solidFill>
                <a:latin typeface="Calibri"/>
              </a:rPr>
              <a:t>SC State Gas Tax Funds the C-Fund Account</a:t>
            </a:r>
            <a:endParaRPr kumimoji="0" lang="en-US" sz="5400" b="1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" y="1802770"/>
            <a:ext cx="9006840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In SC, the Gas Tax is 35.15 cents per gal: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</a:pPr>
            <a:endParaRPr kumimoji="0" lang="en-US" sz="2000" b="0" dirty="0" smtClean="0">
              <a:solidFill>
                <a:srgbClr val="002060"/>
              </a:solidFill>
              <a:latin typeface="Calibri"/>
            </a:endParaRPr>
          </a:p>
          <a:p>
            <a:pPr marL="346075" indent="-346075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Of which; the State Tax is 16.75 cents, and the Federal Tax is 18.4 cents.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endParaRPr kumimoji="0" lang="en-US" sz="2000" b="0" dirty="0" smtClean="0">
              <a:solidFill>
                <a:srgbClr val="002060"/>
              </a:solidFill>
              <a:latin typeface="Calibri"/>
            </a:endParaRPr>
          </a:p>
          <a:p>
            <a:pPr marL="346075" indent="-346075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DOT allocates 2.66 cents/gallon of State tax to the 46 </a:t>
            </a:r>
            <a:r>
              <a:rPr lang="en-US" sz="3200" dirty="0" smtClean="0">
                <a:solidFill>
                  <a:srgbClr val="002060"/>
                </a:solidFill>
                <a:latin typeface="Calibri"/>
              </a:rPr>
              <a:t>Counties’</a:t>
            </a: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 C-Fund Accounts = about $69 M / Yr.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endParaRPr kumimoji="0" lang="en-US" sz="2000" b="0" dirty="0" smtClean="0">
              <a:solidFill>
                <a:srgbClr val="002060"/>
              </a:solidFill>
              <a:latin typeface="Calibri"/>
            </a:endParaRPr>
          </a:p>
          <a:p>
            <a:pPr marL="346075" indent="-346075" eaLnBrk="1" fontAlgn="auto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$69 M is divided among 46 counties based on each county’s land area, population, and rural road miles as a ratio to the state’s totals of these three factors.</a:t>
            </a:r>
            <a:endParaRPr kumimoji="0" lang="en-US" sz="3200" b="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3187" t="6250" r="7692" b="33446"/>
          <a:stretch>
            <a:fillRect/>
          </a:stretch>
        </p:blipFill>
        <p:spPr bwMode="auto">
          <a:xfrm>
            <a:off x="5181600" y="0"/>
            <a:ext cx="3949887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glow" dir="t"/>
          </a:scene3d>
          <a:sp3d prstMaterial="dkEdge">
            <a:bevelT prst="slope"/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1" dirty="0" smtClean="0">
                <a:solidFill>
                  <a:srgbClr val="C00000"/>
                </a:solidFill>
                <a:latin typeface="Calibri"/>
              </a:rPr>
              <a:t>Lexington County’s C Fund Allocation </a:t>
            </a:r>
            <a:endParaRPr kumimoji="0" lang="en-US" sz="5400" b="1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3716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Based on the distribution formula for the 2.66 cent per gallon state gas tax, Lexington County  receives approximately the following amount of C-Funds each year: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6634163" algn="r"/>
                <a:tab pos="6746875" algn="l"/>
              </a:tabLst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SCDOT Annual Apportionment	     $2.85M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6634163" algn="r"/>
                <a:tab pos="6746875" algn="l"/>
              </a:tabLst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Donor County Settlement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            </a:t>
            </a: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$1.3	  M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6400800" algn="l"/>
              </a:tabLst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Investment Interest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                        </a:t>
            </a:r>
            <a:r>
              <a:rPr kumimoji="0" lang="en-US" sz="3200" b="0" u="sng" dirty="0" smtClean="0">
                <a:solidFill>
                  <a:prstClr val="black"/>
                </a:solidFill>
                <a:latin typeface="Calibri"/>
              </a:rPr>
              <a:t>$   40 K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>
                <a:tab pos="6634163" algn="r"/>
                <a:tab pos="6746875" algn="l"/>
              </a:tabLst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Total Revenues  	                               $4.2 M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4000" b="1" dirty="0" smtClean="0">
                <a:solidFill>
                  <a:srgbClr val="C00000"/>
                </a:solidFill>
                <a:latin typeface="Calibri"/>
              </a:rPr>
              <a:t>C-Fund Donor County Facts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762000"/>
            <a:ext cx="8686800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3200" b="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There are 16 Donor Counties, and 30 Recipient 	Counties in South Carolina.</a:t>
            </a: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endParaRPr kumimoji="0"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00B050"/>
                </a:solidFill>
                <a:latin typeface="Calibri"/>
              </a:rPr>
              <a:t>The  16 Donor Counties “donated” $16M to the 	30 Recipient Counties.</a:t>
            </a: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endParaRPr kumimoji="0" lang="en-US" sz="3200" b="0" dirty="0" smtClean="0">
              <a:solidFill>
                <a:srgbClr val="00B050"/>
              </a:solidFill>
              <a:latin typeface="Calibri"/>
            </a:endParaRP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C00000"/>
                </a:solidFill>
                <a:latin typeface="Calibri"/>
              </a:rPr>
              <a:t>The $16M represents 23% of the total $69M 	gas tax allocations.</a:t>
            </a: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endParaRPr kumimoji="0" lang="en-US" sz="3200" b="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The top five total gas receipts counties are: </a:t>
            </a:r>
          </a:p>
          <a:p>
            <a:pPr lvl="1">
              <a:lnSpc>
                <a:spcPts val="3000"/>
              </a:lnSpc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Greenville, Charleston, Lexington, Horry, and York</a:t>
            </a:r>
            <a:endParaRPr kumimoji="0" lang="en-US" sz="3200" dirty="0" smtClean="0">
              <a:solidFill>
                <a:srgbClr val="C00000"/>
              </a:solidFill>
              <a:latin typeface="Calibri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3200" dirty="0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1" dirty="0" smtClean="0">
                <a:solidFill>
                  <a:srgbClr val="C00000"/>
                </a:solidFill>
                <a:latin typeface="Calibri"/>
              </a:rPr>
              <a:t>Lexington County C-Fund Donor Facts</a:t>
            </a:r>
            <a:endParaRPr kumimoji="0" lang="en-US" sz="4800" b="1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62000"/>
            <a:ext cx="8686800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002060"/>
                </a:solidFill>
                <a:latin typeface="Calibri"/>
              </a:rPr>
              <a:t>Lexington County is the Second highest 	contributor to the Donor County portion of 	the C-Funds.</a:t>
            </a:r>
          </a:p>
          <a:p>
            <a:pPr eaLnBrk="1" fontAlgn="auto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kumimoji="0" lang="en-US" sz="1200" b="0" dirty="0" smtClean="0">
              <a:solidFill>
                <a:srgbClr val="002060"/>
              </a:solidFill>
              <a:latin typeface="Calibri"/>
            </a:endParaRPr>
          </a:p>
          <a:p>
            <a:pPr eaLnBrk="1" fontAlgn="auto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srgbClr val="C00000"/>
                </a:solidFill>
                <a:latin typeface="Calibri"/>
              </a:rPr>
              <a:t>Lexington County “donates” about $2.3M to the 	other 30 counties;  this represents 14.5% of 	the total  $16M “donations to others.”</a:t>
            </a:r>
          </a:p>
          <a:p>
            <a:pPr eaLnBrk="1" fontAlgn="auto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endParaRPr kumimoji="0" lang="en-US" sz="1200" b="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Lexington County receives about $1.3M in Donor 	Bonus from the $9,500,000 Donor Settlement 	Account as compensation for our “donation”   	of $2.3M; </a:t>
            </a:r>
            <a:r>
              <a:rPr kumimoji="0" lang="en-US" sz="3200" b="0" dirty="0" smtClean="0">
                <a:solidFill>
                  <a:srgbClr val="C00000"/>
                </a:solidFill>
                <a:latin typeface="Calibri"/>
              </a:rPr>
              <a:t>thus leaving a net loss of about 	$1M 	in gas tax contributions.</a:t>
            </a:r>
            <a:endParaRPr kumimoji="0" lang="en-US" sz="3200" b="0" dirty="0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1" dirty="0" smtClean="0">
                <a:solidFill>
                  <a:srgbClr val="C00000"/>
                </a:solidFill>
                <a:latin typeface="Calibri"/>
              </a:rPr>
              <a:t>Lexington County’s C-Fund Donor Status Calculation </a:t>
            </a:r>
            <a:endParaRPr kumimoji="0" lang="en-US" sz="4800" b="1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6106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600" b="0" dirty="0" smtClean="0">
                <a:solidFill>
                  <a:prstClr val="black"/>
                </a:solidFill>
                <a:latin typeface="Calibri"/>
              </a:rPr>
              <a:t> </a:t>
            </a:r>
            <a:r>
              <a:rPr kumimoji="0" lang="en-US" sz="3200" b="0" dirty="0" smtClean="0">
                <a:solidFill>
                  <a:srgbClr val="00B050"/>
                </a:solidFill>
                <a:latin typeface="Calibri"/>
              </a:rPr>
              <a:t>Total Receipts		 		$ 5.1M   </a:t>
            </a:r>
            <a:r>
              <a:rPr kumimoji="0" lang="en-US" sz="2800" dirty="0" smtClean="0">
                <a:solidFill>
                  <a:srgbClr val="00B050"/>
                </a:solidFill>
                <a:latin typeface="Calibri"/>
              </a:rPr>
              <a:t>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900" dirty="0" smtClean="0">
              <a:solidFill>
                <a:srgbClr val="00B05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Gas Tax Allocation 			$ 2.8M   </a:t>
            </a:r>
            <a:r>
              <a:rPr kumimoji="0" lang="en-US" sz="280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B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400" b="0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(Based on 1/3 formula for Land Area, Population, Rural Miles)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900" b="0" dirty="0" smtClean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dirty="0" smtClean="0">
                <a:solidFill>
                  <a:srgbClr val="C00000"/>
                </a:solidFill>
                <a:latin typeface="Calibri"/>
              </a:rPr>
              <a:t>Contributions in Excess 		$ 2.3M   </a:t>
            </a:r>
            <a:r>
              <a:rPr kumimoji="0" lang="en-US" sz="2800" dirty="0" smtClean="0">
                <a:solidFill>
                  <a:srgbClr val="C00000"/>
                </a:solidFill>
                <a:latin typeface="Calibri"/>
              </a:rPr>
              <a:t>C=A-B</a:t>
            </a:r>
            <a:endParaRPr kumimoji="0" lang="en-US" sz="320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400" b="0" dirty="0" smtClean="0">
                <a:solidFill>
                  <a:srgbClr val="C00000"/>
                </a:solidFill>
                <a:latin typeface="Calibri"/>
              </a:rPr>
              <a:t>(Donation to other Counties)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900" b="0" dirty="0" smtClean="0">
              <a:solidFill>
                <a:srgbClr val="C00000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Donor Bonus Settlement		$ 1.3M   </a:t>
            </a:r>
            <a:r>
              <a:rPr kumimoji="0" lang="en-US" sz="2800" dirty="0" smtClean="0">
                <a:solidFill>
                  <a:prstClr val="black"/>
                </a:solidFill>
                <a:latin typeface="Calibri"/>
              </a:rPr>
              <a:t>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2400" b="0" dirty="0" smtClean="0">
                <a:solidFill>
                  <a:prstClr val="black"/>
                </a:solidFill>
                <a:latin typeface="Calibri"/>
              </a:rPr>
              <a:t>(14.5% of $9.5 M C-Fund Donor Bonus)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900" b="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Interest  </a:t>
            </a:r>
            <a:r>
              <a:rPr kumimoji="0" lang="en-US" sz="2800" b="0" dirty="0" smtClean="0">
                <a:solidFill>
                  <a:prstClr val="black"/>
                </a:solidFill>
                <a:latin typeface="Calibri"/>
              </a:rPr>
              <a:t>(estimate)</a:t>
            </a:r>
            <a:r>
              <a:rPr kumimoji="0" lang="en-US" sz="3200" b="0" dirty="0" smtClean="0">
                <a:solidFill>
                  <a:prstClr val="black"/>
                </a:solidFill>
                <a:latin typeface="Calibri"/>
              </a:rPr>
              <a:t>			$    40K   </a:t>
            </a:r>
            <a:r>
              <a:rPr kumimoji="0" lang="en-US" sz="2800" dirty="0" smtClean="0">
                <a:solidFill>
                  <a:prstClr val="black"/>
                </a:solidFill>
                <a:latin typeface="Calibri"/>
              </a:rPr>
              <a:t>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9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dirty="0" smtClean="0">
                <a:solidFill>
                  <a:prstClr val="black"/>
                </a:solidFill>
                <a:latin typeface="Calibri"/>
              </a:rPr>
              <a:t>Total C Fund Allocation 		$ 4.2M   </a:t>
            </a:r>
            <a:r>
              <a:rPr kumimoji="0" lang="en-US" sz="2800" dirty="0" smtClean="0">
                <a:solidFill>
                  <a:prstClr val="black"/>
                </a:solidFill>
                <a:latin typeface="Calibri"/>
              </a:rPr>
              <a:t>F=B+D+E</a:t>
            </a:r>
            <a:endParaRPr kumimoji="0" lang="en-US" sz="32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900" b="0" dirty="0" smtClean="0">
                <a:solidFill>
                  <a:prstClr val="black"/>
                </a:solidFill>
                <a:latin typeface="Calibri"/>
              </a:rPr>
              <a:t>	</a:t>
            </a:r>
            <a:endParaRPr kumimoji="0" lang="en-US" sz="24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dirty="0" smtClean="0">
                <a:solidFill>
                  <a:srgbClr val="C00000"/>
                </a:solidFill>
                <a:latin typeface="Calibri"/>
              </a:rPr>
              <a:t>Net Donation to other Counties= $ 1.0M   </a:t>
            </a:r>
            <a:r>
              <a:rPr kumimoji="0" lang="en-US" sz="2800" dirty="0" smtClean="0">
                <a:solidFill>
                  <a:srgbClr val="C00000"/>
                </a:solidFill>
                <a:latin typeface="Calibri"/>
              </a:rPr>
              <a:t>G=C-D</a:t>
            </a:r>
            <a:endParaRPr kumimoji="0" lang="en-US" sz="3200" dirty="0" smtClean="0">
              <a:solidFill>
                <a:srgbClr val="C00000"/>
              </a:solidFill>
              <a:latin typeface="Calibri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Status of Public Works Programs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53250" name="Picture 2" descr="https://encrypted-tbn2.gstatic.com/images?q=tbn:ANd9GcTLuO1x30NdX2I60VT9n_EAjoalJ49HAMybW8qY662nMRfnaSX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t="7229"/>
          <a:stretch>
            <a:fillRect/>
          </a:stretch>
        </p:blipFill>
        <p:spPr bwMode="auto">
          <a:xfrm>
            <a:off x="457200" y="685800"/>
            <a:ext cx="8305800" cy="6172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33917</TotalTime>
  <Words>969</Words>
  <Application>Microsoft Office PowerPoint</Application>
  <PresentationFormat>On-screen Show (4:3)</PresentationFormat>
  <Paragraphs>280</Paragraphs>
  <Slides>27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Lexington County  Mission and Vision Statements  Mission Provide quality services to our citizens at a reasonable cost.   Vision Planned growth for our communities with abundant opportunities for all in a quality environment. </vt:lpstr>
      <vt:lpstr>Public Works Objectives  1 – Reduce County dirt road maintained mileage by 8 miles each year for the next 5 years.  (Average reduction over last three years = 5.5 miles)   2 – Rebuild / Rehabilitate 20 miles of the County Maintained Dirt Roads each year over the next 5 years.  (Average for last three years = 10.3 miles) </vt:lpstr>
      <vt:lpstr>Slide 3</vt:lpstr>
      <vt:lpstr>Slide 4</vt:lpstr>
      <vt:lpstr>Slide 5</vt:lpstr>
      <vt:lpstr>Slide 6</vt:lpstr>
      <vt:lpstr>Slide 7</vt:lpstr>
      <vt:lpstr>Slide 8</vt:lpstr>
      <vt:lpstr>Status of Public Works Programs</vt:lpstr>
      <vt:lpstr>Slide 10</vt:lpstr>
      <vt:lpstr>Dirt Road Paving Funding Deficiencies</vt:lpstr>
      <vt:lpstr>Resurfacing Funding Deficiencies</vt:lpstr>
      <vt:lpstr>Drainage Improvements Funding Deficiencies</vt:lpstr>
      <vt:lpstr>Slide 14</vt:lpstr>
      <vt:lpstr>There is a tremendous backlog of Petitioned roads </vt:lpstr>
      <vt:lpstr>Slide 16</vt:lpstr>
      <vt:lpstr>Our dirt roads have been scraped so many times they have become more like drainage features instead of roads</vt:lpstr>
      <vt:lpstr>In-House Paving Program</vt:lpstr>
      <vt:lpstr>Summary of 2015 Storm Damages</vt:lpstr>
      <vt:lpstr>Slide 20</vt:lpstr>
      <vt:lpstr>S-48 (Columbia Avenue) Corridor Improvement Project</vt:lpstr>
      <vt:lpstr>Alternatives Considered  Presented at 1st Public Information Meeting (November 2014)</vt:lpstr>
      <vt:lpstr>Key Evaluation Factors</vt:lpstr>
      <vt:lpstr>Alternatives Considered for Further Analysis</vt:lpstr>
      <vt:lpstr>Slide 25</vt:lpstr>
      <vt:lpstr>Remaining Alternatives</vt:lpstr>
      <vt:lpstr>Recommended Preferred Alternative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OBJECTIVE  1A  – Reduce dirt road mileage maintained by County by 1%  (7 miles) per year for next 5 years</dc:title>
  <dc:creator>wbarrett</dc:creator>
  <cp:lastModifiedBy>wbarrett</cp:lastModifiedBy>
  <cp:revision>376</cp:revision>
  <dcterms:created xsi:type="dcterms:W3CDTF">2013-10-24T20:59:23Z</dcterms:created>
  <dcterms:modified xsi:type="dcterms:W3CDTF">2016-09-29T20:08:38Z</dcterms:modified>
</cp:coreProperties>
</file>