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7" r:id="rId11"/>
    <p:sldId id="263" r:id="rId12"/>
    <p:sldId id="264" r:id="rId13"/>
    <p:sldId id="265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2CE"/>
          </a:solidFill>
        </a:fill>
      </a:tcStyle>
    </a:wholeTbl>
    <a:band2H>
      <a:tcTxStyle/>
      <a:tcStyle>
        <a:tcBdr/>
        <a:fill>
          <a:solidFill>
            <a:srgbClr val="F7EA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E3"/>
          </a:solidFill>
        </a:fill>
      </a:tcStyle>
    </a:wholeTbl>
    <a:band2H>
      <a:tcTxStyle/>
      <a:tcStyle>
        <a:tcBdr/>
        <a:fill>
          <a:solidFill>
            <a:srgbClr val="EDF1F1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BCE"/>
          </a:solidFill>
        </a:fill>
      </a:tcStyle>
    </a:wholeTbl>
    <a:band2H>
      <a:tcTxStyle/>
      <a:tcStyle>
        <a:tcBdr/>
        <a:fill>
          <a:solidFill>
            <a:srgbClr val="F7EE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89" autoAdjust="0"/>
  </p:normalViewPr>
  <p:slideViewPr>
    <p:cSldViewPr>
      <p:cViewPr varScale="1">
        <p:scale>
          <a:sx n="125" d="100"/>
          <a:sy n="12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30212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Intersection Improvement at US 76 (Chapin Rd.) &amp; S-82 (Murray Lindler Rd/E. Boundary St.), located 0.8 miles SE of the Town of Chapin, Lexington County.</a:t>
            </a:r>
          </a:p>
          <a:p>
            <a:endParaRPr/>
          </a:p>
          <a:p>
            <a:r>
              <a:t>Consultant preparing traffic study</a:t>
            </a:r>
          </a:p>
          <a:p>
            <a:endParaRPr/>
          </a:p>
          <a:p>
            <a:r>
              <a:t>Once traffic study is complete the improvements will be determined and a schedule will be set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S-82 (Murray Lindler Road) @ S-83 (Old Lexington Highway) &amp; S-940 (Murray Lindler Road)</a:t>
            </a:r>
          </a:p>
          <a:p>
            <a:endParaRPr/>
          </a:p>
          <a:p>
            <a:r>
              <a:t>Tentatively scheduled in the November 2016 Letting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Intersection Improvement at US 76 (Dutch Fork Rd) and S-618 (Johnson Marina Rd)</a:t>
            </a:r>
          </a:p>
          <a:p>
            <a:endParaRPr/>
          </a:p>
          <a:p>
            <a:r>
              <a:t>Slight realignment to Johnson Marina and left turn lanes on US 76 with sight distance improvements </a:t>
            </a:r>
          </a:p>
          <a:p>
            <a:endParaRPr/>
          </a:p>
          <a:p>
            <a:r>
              <a:t>Project was let this month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Widen I-26 from MM 101 heading west on I-26 with western termini to be determined</a:t>
            </a:r>
          </a:p>
          <a:p>
            <a:endParaRPr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 176, Exit 101 – </a:t>
            </a:r>
            <a:r>
              <a:rPr dirty="0" err="1"/>
              <a:t>Irmo</a:t>
            </a:r>
            <a:r>
              <a:rPr dirty="0"/>
              <a:t> </a:t>
            </a:r>
          </a:p>
          <a:p>
            <a:endParaRPr dirty="0"/>
          </a:p>
          <a:p>
            <a:r>
              <a:rPr dirty="0"/>
              <a:t>Widen I-26 from 4 to 6 lanes.</a:t>
            </a:r>
          </a:p>
          <a:p>
            <a:endParaRPr dirty="0"/>
          </a:p>
          <a:p>
            <a:r>
              <a:rPr dirty="0"/>
              <a:t>Currently Inspecting and Analyzing Bridges</a:t>
            </a:r>
          </a:p>
          <a:p>
            <a:endParaRPr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Once Bridges are inspected and analyzed determination will be made on which ones will be replaced and which ones jacked.</a:t>
            </a:r>
          </a:p>
          <a:p>
            <a:endParaRPr dirty="0"/>
          </a:p>
          <a:p>
            <a:r>
              <a:rPr dirty="0"/>
              <a:t>Design-Build</a:t>
            </a:r>
          </a:p>
          <a:p>
            <a:endParaRPr dirty="0"/>
          </a:p>
          <a:p>
            <a:r>
              <a:rPr dirty="0"/>
              <a:t>Currently anticipate Bid Opening in Fall 2018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Halfway through Environmental Impact Statement development. Expect completion in summer 2018.</a:t>
            </a:r>
          </a:p>
          <a:p>
            <a:endParaRPr dirty="0"/>
          </a:p>
          <a:p>
            <a:r>
              <a:rPr dirty="0"/>
              <a:t>Project goals are to reduce congestion, increase mobility, and improve safety</a:t>
            </a:r>
          </a:p>
          <a:p>
            <a:endParaRPr dirty="0"/>
          </a:p>
          <a:p>
            <a:r>
              <a:rPr dirty="0"/>
              <a:t>Preliminary alternatives will be available for review</a:t>
            </a:r>
          </a:p>
          <a:p>
            <a:endParaRPr dirty="0"/>
          </a:p>
          <a:p>
            <a:r>
              <a:rPr dirty="0"/>
              <a:t>The I-20/26/126 Corridor is generally defined as I-20 from the Saluda River to the Broad River, I-26 from US 378 to Broad River Road, and I-126 from Colonial Life Boulevard to I-26. While this corridor is where traffic improvements appear to be most needed, alternative solutions could exist beyond this corridor that would improve traffic conditions within the corridor.</a:t>
            </a:r>
          </a:p>
          <a:p>
            <a:endParaRPr dirty="0"/>
          </a:p>
          <a:p>
            <a:r>
              <a:rPr dirty="0"/>
              <a:t>Construction contractor procurement scheduled for 2019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Widen I-26 from MM 101 heading west on I-26 with western termini to be determined</a:t>
            </a:r>
          </a:p>
          <a:p>
            <a:endParaRPr lang="en-US" dirty="0" smtClean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US 176, Exit 101 – </a:t>
            </a:r>
            <a:r>
              <a:rPr lang="en-US" dirty="0" err="1" smtClean="0"/>
              <a:t>Irmo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Widen I-26 from 4 to 6 lanes.</a:t>
            </a:r>
          </a:p>
          <a:p>
            <a:endParaRPr lang="en-US" dirty="0" smtClean="0"/>
          </a:p>
          <a:p>
            <a:r>
              <a:rPr lang="en-US" dirty="0" smtClean="0"/>
              <a:t>Currently Inspecting and Analyzing Bridges</a:t>
            </a:r>
          </a:p>
          <a:p>
            <a:endParaRPr lang="en-US" dirty="0" smtClean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Once Bridges are inspected and analyzed determination will be made on which ones will be replaced and which ones jacked.</a:t>
            </a:r>
          </a:p>
          <a:p>
            <a:endParaRPr lang="en-US" dirty="0" smtClean="0"/>
          </a:p>
          <a:p>
            <a:r>
              <a:rPr lang="en-US" dirty="0" smtClean="0"/>
              <a:t>Design-Build</a:t>
            </a:r>
          </a:p>
          <a:p>
            <a:endParaRPr lang="en-US" dirty="0" smtClean="0"/>
          </a:p>
          <a:p>
            <a:r>
              <a:rPr lang="en-US" dirty="0" smtClean="0"/>
              <a:t>Currently anticipate Bid Opening in Fall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1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Widen I-26 from MM 101 heading west on I-26 with western termini to be determined</a:t>
            </a:r>
          </a:p>
          <a:p>
            <a:endParaRPr lang="en-US" dirty="0" smtClean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US 176, Exit 101 – </a:t>
            </a:r>
            <a:r>
              <a:rPr lang="en-US" dirty="0" err="1" smtClean="0"/>
              <a:t>Irmo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Widen I-26 from 4 to 6 lanes.</a:t>
            </a:r>
          </a:p>
          <a:p>
            <a:endParaRPr lang="en-US" dirty="0" smtClean="0"/>
          </a:p>
          <a:p>
            <a:r>
              <a:rPr lang="en-US" dirty="0" smtClean="0"/>
              <a:t>Currently Inspecting and Analyzing Bridges</a:t>
            </a:r>
          </a:p>
          <a:p>
            <a:endParaRPr lang="en-US" dirty="0" smtClean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Once Bridges are inspected and analyzed determination will be made on which ones will be replaced and which ones jacked.</a:t>
            </a:r>
          </a:p>
          <a:p>
            <a:endParaRPr lang="en-US" dirty="0" smtClean="0"/>
          </a:p>
          <a:p>
            <a:r>
              <a:rPr lang="en-US" dirty="0" smtClean="0"/>
              <a:t>Design-Build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02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Town</a:t>
            </a:r>
            <a:r>
              <a:rPr lang="en-US" baseline="0" dirty="0" smtClean="0"/>
              <a:t> of Chapin Enhancement Project. Along Lexington Avenue (S-83). </a:t>
            </a:r>
          </a:p>
          <a:p>
            <a:r>
              <a:rPr lang="en-US" baseline="0" dirty="0" smtClean="0"/>
              <a:t>Located From Columbia Avenue (S-48) to Just North of Chapin Road (US 76)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1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457200" y="3699804"/>
            <a:ext cx="8305800" cy="1143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200" spc="100">
                <a:solidFill>
                  <a:srgbClr val="C5D1D7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457200" y="1433731"/>
            <a:ext cx="8305800" cy="1981201"/>
          </a:xfrm>
          <a:prstGeom prst="rect">
            <a:avLst/>
          </a:prstGeom>
        </p:spPr>
        <p:txBody>
          <a:bodyPr/>
          <a:lstStyle>
            <a:lvl1pPr algn="ctr">
              <a:defRPr sz="4800">
                <a:ln w="3199">
                  <a:solidFill>
                    <a:srgbClr val="585E76">
                      <a:alpha val="25000"/>
                    </a:srgbClr>
                  </a:solidFill>
                </a:ln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" name="Shape 13"/>
          <p:cNvSpPr/>
          <p:nvPr/>
        </p:nvSpPr>
        <p:spPr>
          <a:xfrm>
            <a:off x="1463625" y="3550125"/>
            <a:ext cx="2971802" cy="1589"/>
          </a:xfrm>
          <a:prstGeom prst="line">
            <a:avLst/>
          </a:prstGeom>
          <a:ln>
            <a:solidFill>
              <a:srgbClr val="EAEAED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4708573" y="3550125"/>
            <a:ext cx="2971801" cy="1589"/>
          </a:xfrm>
          <a:prstGeom prst="line">
            <a:avLst/>
          </a:prstGeom>
          <a:ln>
            <a:solidFill>
              <a:srgbClr val="EAEAED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4540348" y="3526301"/>
            <a:ext cx="45721" cy="45721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</p:spPr>
        <p:txBody>
          <a:bodyPr/>
          <a:lstStyle>
            <a:lvl1pPr>
              <a:defRPr sz="4800">
                <a:ln w="3199">
                  <a:solidFill>
                    <a:srgbClr val="353947">
                      <a:alpha val="25000"/>
                    </a:srgbClr>
                  </a:solidFill>
                </a:ln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685800" y="4958863"/>
            <a:ext cx="7924800" cy="98473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 spc="100">
                <a:solidFill>
                  <a:srgbClr val="C5D1D7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4" name="Shape 34"/>
          <p:cNvSpPr/>
          <p:nvPr/>
        </p:nvSpPr>
        <p:spPr>
          <a:xfrm>
            <a:off x="685800" y="4916992"/>
            <a:ext cx="7924801" cy="430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457200" y="1399592"/>
            <a:ext cx="4040188" cy="762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C5D1D7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3"/>
          </p:nvPr>
        </p:nvSpPr>
        <p:spPr>
          <a:xfrm>
            <a:off x="4648200" y="1399592"/>
            <a:ext cx="4040188" cy="762001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C5D1D7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62944" y="2180219"/>
            <a:ext cx="3749041" cy="1589"/>
          </a:xfrm>
          <a:prstGeom prst="line">
            <a:avLst/>
          </a:prstGeom>
          <a:ln w="12700">
            <a:solidFill>
              <a:srgbClr val="EAEAED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4754879" y="2180219"/>
            <a:ext cx="3749041" cy="1589"/>
          </a:xfrm>
          <a:prstGeom prst="line">
            <a:avLst/>
          </a:prstGeom>
          <a:ln w="12700">
            <a:solidFill>
              <a:srgbClr val="EAEAED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quarter" idx="13"/>
          </p:nvPr>
        </p:nvSpPr>
        <p:spPr>
          <a:xfrm>
            <a:off x="6781799" y="1600200"/>
            <a:ext cx="1984250" cy="37338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5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C5D1D7"/>
                </a:solidFill>
              </a:defRPr>
            </a:pPr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/>
          <a:lstStyle>
            <a:lvl1pPr>
              <a:defRPr sz="1800" b="1" spc="-50">
                <a:ln>
                  <a:noFill/>
                </a:ln>
                <a:solidFill>
                  <a:srgbClr val="C5D1D7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</p:spPr>
        <p:txBody>
          <a:bodyPr/>
          <a:lstStyle>
            <a:lvl1pPr>
              <a:defRPr sz="1800" b="1" spc="-50">
                <a:ln>
                  <a:noFill/>
                </a:ln>
                <a:solidFill>
                  <a:srgbClr val="C5D1D7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89" name="Shape 89"/>
          <p:cNvSpPr>
            <a:spLocks noGrp="1"/>
          </p:cNvSpPr>
          <p:nvPr>
            <p:ph type="pic" idx="13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effectLst>
            <a:outerShdw blurRad="88900" rotWithShape="0">
              <a:srgbClr val="000000">
                <a:alpha val="32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C5D1D7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07424" y="6283130"/>
            <a:ext cx="215901" cy="254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1600">
                <a:solidFill>
                  <a:srgbClr val="C5D1D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585E76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585E76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585E76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585E76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585E76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585E76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585E76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585E76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585E76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●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1pPr>
      <a:lvl2pPr marL="662940" marR="0" indent="-2971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●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2pPr>
      <a:lvl3pPr marL="1060268" marR="0" indent="-28302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●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3pPr>
      <a:lvl4pPr marL="1364381" marR="0" indent="-31282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●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4pPr>
      <a:lvl5pPr marL="1697354" marR="0" indent="-37147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●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5pPr>
      <a:lvl6pPr marL="1949823" marR="0" indent="-34962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☞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6pPr>
      <a:lvl7pPr marL="212597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☞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7pPr>
      <a:lvl8pPr marL="2420111" marR="0" indent="-3169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☞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8pPr>
      <a:lvl9pPr marL="2694432" marR="0" indent="-3169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☞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610600" cy="3962400"/>
          </a:xfrm>
          <a:prstGeom prst="rect">
            <a:avLst/>
          </a:prstGeom>
        </p:spPr>
        <p:txBody>
          <a:bodyPr/>
          <a:lstStyle/>
          <a:p>
            <a:pPr algn="ctr">
              <a:defRPr sz="2800"/>
            </a:pPr>
            <a:r>
              <a:rPr dirty="0"/>
              <a:t/>
            </a:r>
            <a:br>
              <a:rPr dirty="0"/>
            </a:br>
            <a:r>
              <a:rPr sz="27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  <a:t>Jennifer Necker, PE</a:t>
            </a:r>
            <a:br>
              <a:rPr sz="27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</a:br>
            <a:r>
              <a:rPr sz="24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  <a:t>Midlands Program Manager</a:t>
            </a:r>
            <a:br>
              <a:rPr sz="24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</a:br>
            <a:r>
              <a:rPr sz="24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  <a:t/>
            </a:r>
            <a:br>
              <a:rPr sz="24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</a:br>
            <a:r>
              <a:rPr sz="27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  <a:t>Robert Dickinson, PE</a:t>
            </a:r>
            <a:br>
              <a:rPr sz="27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</a:br>
            <a:r>
              <a:rPr sz="24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  <a:t>Acting District 1 Engineering Administrator</a:t>
            </a:r>
            <a:br>
              <a:rPr sz="24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</a:br>
            <a:r>
              <a:rPr sz="24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  <a:t/>
            </a:r>
            <a:br>
              <a:rPr sz="24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</a:br>
            <a:r>
              <a:rPr sz="27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  <a:t>John Boylston, PE</a:t>
            </a:r>
            <a:br>
              <a:rPr sz="27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</a:br>
            <a:r>
              <a:rPr sz="2400" dirty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  <a:t>Midlands </a:t>
            </a:r>
            <a:r>
              <a:rPr lang="en-US" sz="2400" dirty="0" smtClean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  <a:t>Regional Production </a:t>
            </a:r>
            <a:r>
              <a:rPr sz="2400" dirty="0" smtClean="0">
                <a:ln w="3199">
                  <a:solidFill>
                    <a:srgbClr val="585E76">
                      <a:alpha val="25000"/>
                    </a:srgbClr>
                  </a:solidFill>
                </a:ln>
              </a:rPr>
              <a:t>Engineer</a:t>
            </a:r>
            <a:endParaRPr sz="2400" dirty="0">
              <a:ln w="3199">
                <a:solidFill>
                  <a:srgbClr val="585E76">
                    <a:alpha val="25000"/>
                  </a:srgbClr>
                </a:solidFill>
              </a:ln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381000" y="762000"/>
            <a:ext cx="8458200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 spc="-100">
                <a:ln w="3200">
                  <a:solidFill>
                    <a:srgbClr val="585E76">
                      <a:alpha val="25000"/>
                    </a:srgbClr>
                  </a:solidFill>
                </a:ln>
                <a:solidFill>
                  <a:srgbClr val="F9F9F9"/>
                </a:solidFill>
              </a:defRPr>
            </a:pPr>
            <a:r>
              <a:t>Chapin Town Hall Meeting</a:t>
            </a:r>
          </a:p>
          <a:p>
            <a:pPr algn="ctr">
              <a:defRPr sz="4000" b="1" spc="-100">
                <a:ln w="3200">
                  <a:solidFill>
                    <a:srgbClr val="585E76">
                      <a:alpha val="25000"/>
                    </a:srgbClr>
                  </a:solidFill>
                </a:ln>
                <a:solidFill>
                  <a:srgbClr val="F9F9F9"/>
                </a:solidFill>
              </a:defRPr>
            </a:pPr>
            <a:r>
              <a:t>Project Updates</a:t>
            </a:r>
            <a:endParaRPr>
              <a:solidFill>
                <a:srgbClr val="FFFFFF"/>
              </a:solidFill>
            </a:endParaRPr>
          </a:p>
          <a:p>
            <a:pPr algn="ctr">
              <a:defRPr sz="3200" spc="-100">
                <a:ln w="3200">
                  <a:solidFill>
                    <a:srgbClr val="585E76">
                      <a:alpha val="25000"/>
                    </a:srgbClr>
                  </a:solidFill>
                </a:ln>
                <a:solidFill>
                  <a:srgbClr val="F9F9F9"/>
                </a:solidFill>
              </a:defRPr>
            </a:pPr>
            <a:r>
              <a:t>September 29,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Sidewalk Installation on Lexington Avenue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2037"/>
            <a:ext cx="7315200" cy="47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hape 150"/>
          <p:cNvSpPr/>
          <p:nvPr/>
        </p:nvSpPr>
        <p:spPr>
          <a:xfrm>
            <a:off x="1219200" y="2993571"/>
            <a:ext cx="2413898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dirty="0" smtClean="0"/>
              <a:t>Lexington Avenue</a:t>
            </a:r>
            <a:endParaRPr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33098" y="3362903"/>
            <a:ext cx="710302" cy="82809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67200" y="2895600"/>
            <a:ext cx="228600" cy="297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6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Trillie</a:t>
            </a:r>
            <a:r>
              <a:rPr lang="en-US" dirty="0"/>
              <a:t> Lane and Silver Point Road – RCE Chris Kelly 786-0706.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Peak Street – RCE Robert Power 796-9540.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Amicks</a:t>
            </a:r>
            <a:r>
              <a:rPr lang="en-US" dirty="0"/>
              <a:t> Ferry Road – RCE Joey McIntyre 359-4672.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Bush River Road – RCE Joey McIntyre 359-4672.</a:t>
            </a:r>
          </a:p>
          <a:p>
            <a:endParaRPr dirty="0"/>
          </a:p>
        </p:txBody>
      </p:sp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Projects Under Construction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sz="7200" dirty="0"/>
              <a:t>Resurfacing Projects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199" y="533400"/>
            <a:ext cx="8107682" cy="762000"/>
          </a:xfrm>
          <a:prstGeom prst="rect">
            <a:avLst/>
          </a:prstGeom>
        </p:spPr>
        <p:txBody>
          <a:bodyPr/>
          <a:lstStyle>
            <a:lvl1pPr defTabSz="877823">
              <a:defRPr sz="4032" b="1" spc="-96">
                <a:ln w="2949">
                  <a:solidFill>
                    <a:srgbClr val="585E76">
                      <a:alpha val="25000"/>
                    </a:srgbClr>
                  </a:solidFill>
                </a:ln>
              </a:defRPr>
            </a:lvl1pPr>
          </a:lstStyle>
          <a:p>
            <a:r>
              <a:t>QUESTIONS?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43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sz="2400"/>
            </a:pPr>
            <a:endParaRPr dirty="0"/>
          </a:p>
          <a:p>
            <a:pPr marL="0" indent="0">
              <a:lnSpc>
                <a:spcPct val="80000"/>
              </a:lnSpc>
              <a:buSzTx/>
              <a:buNone/>
              <a:defRPr sz="2400" b="1"/>
            </a:pPr>
            <a:r>
              <a:rPr dirty="0"/>
              <a:t>Contact Information:</a:t>
            </a:r>
          </a:p>
          <a:p>
            <a:pPr marL="0" indent="0">
              <a:lnSpc>
                <a:spcPct val="80000"/>
              </a:lnSpc>
              <a:buSzTx/>
              <a:buNone/>
              <a:defRPr sz="1700"/>
            </a:pPr>
            <a:r>
              <a:rPr dirty="0"/>
              <a:t>Jennifer Necker, Midlands Program Manager</a:t>
            </a:r>
            <a:endParaRPr sz="2400" dirty="0"/>
          </a:p>
          <a:p>
            <a:pPr marL="0" indent="0">
              <a:lnSpc>
                <a:spcPct val="80000"/>
              </a:lnSpc>
              <a:buSzTx/>
              <a:buNone/>
              <a:defRPr sz="1700">
                <a:solidFill>
                  <a:srgbClr val="F2F2F2"/>
                </a:solidFill>
              </a:defRPr>
            </a:pPr>
            <a:r>
              <a:rPr dirty="0"/>
              <a:t>neckerjl@scdot.org</a:t>
            </a:r>
            <a:endParaRPr sz="2400" dirty="0"/>
          </a:p>
          <a:p>
            <a:pPr marL="0" indent="0">
              <a:lnSpc>
                <a:spcPct val="80000"/>
              </a:lnSpc>
              <a:buSzTx/>
              <a:buNone/>
              <a:defRPr sz="1700"/>
            </a:pPr>
            <a:r>
              <a:rPr dirty="0"/>
              <a:t>803-737-7829</a:t>
            </a:r>
            <a:endParaRPr sz="2400" dirty="0"/>
          </a:p>
          <a:p>
            <a:pPr marL="0" indent="0">
              <a:lnSpc>
                <a:spcPct val="80000"/>
              </a:lnSpc>
              <a:buSzTx/>
              <a:buNone/>
              <a:defRPr sz="1900"/>
            </a:pPr>
            <a:endParaRPr sz="2400" dirty="0"/>
          </a:p>
          <a:p>
            <a:pPr marL="0" indent="0">
              <a:lnSpc>
                <a:spcPct val="80000"/>
              </a:lnSpc>
              <a:buSzTx/>
              <a:buNone/>
              <a:defRPr sz="1700"/>
            </a:pPr>
            <a:r>
              <a:rPr dirty="0"/>
              <a:t>Robert Dickinson, Acting District 1 Engineering Administrator</a:t>
            </a:r>
            <a:endParaRPr sz="2400" dirty="0"/>
          </a:p>
          <a:p>
            <a:pPr marL="0" indent="0">
              <a:lnSpc>
                <a:spcPct val="80000"/>
              </a:lnSpc>
              <a:buSzTx/>
              <a:buNone/>
              <a:defRPr sz="1700"/>
            </a:pPr>
            <a:r>
              <a:rPr dirty="0"/>
              <a:t>dickinsorc@scdot.org</a:t>
            </a:r>
            <a:endParaRPr sz="2400" dirty="0"/>
          </a:p>
          <a:p>
            <a:pPr marL="0" indent="0">
              <a:lnSpc>
                <a:spcPct val="80000"/>
              </a:lnSpc>
              <a:buSzTx/>
              <a:buNone/>
              <a:defRPr sz="1700"/>
            </a:pPr>
            <a:r>
              <a:rPr dirty="0"/>
              <a:t>803-737-6660</a:t>
            </a:r>
            <a:endParaRPr sz="2400" dirty="0"/>
          </a:p>
          <a:p>
            <a:pPr marL="0" indent="0">
              <a:lnSpc>
                <a:spcPct val="80000"/>
              </a:lnSpc>
              <a:buSzTx/>
              <a:buNone/>
              <a:defRPr sz="1900"/>
            </a:pPr>
            <a:endParaRPr sz="2400" dirty="0"/>
          </a:p>
          <a:p>
            <a:pPr marL="0" indent="0">
              <a:lnSpc>
                <a:spcPct val="80000"/>
              </a:lnSpc>
              <a:buSzTx/>
              <a:buNone/>
              <a:defRPr sz="1700"/>
            </a:pPr>
            <a:r>
              <a:rPr dirty="0"/>
              <a:t>John Boylston, Midlands </a:t>
            </a:r>
            <a:r>
              <a:rPr lang="en-US" dirty="0" smtClean="0"/>
              <a:t>Regional Production </a:t>
            </a:r>
            <a:r>
              <a:rPr dirty="0" smtClean="0"/>
              <a:t>Engineer</a:t>
            </a:r>
            <a:endParaRPr sz="2400" dirty="0"/>
          </a:p>
          <a:p>
            <a:pPr marL="0" indent="0">
              <a:lnSpc>
                <a:spcPct val="80000"/>
              </a:lnSpc>
              <a:buSzTx/>
              <a:buNone/>
              <a:defRPr sz="1700"/>
            </a:pPr>
            <a:r>
              <a:rPr dirty="0"/>
              <a:t>boylstonjd@scdot.org</a:t>
            </a:r>
            <a:endParaRPr sz="1900" dirty="0"/>
          </a:p>
          <a:p>
            <a:pPr marL="0" indent="0">
              <a:lnSpc>
                <a:spcPct val="80000"/>
              </a:lnSpc>
              <a:buSzTx/>
              <a:buNone/>
              <a:defRPr sz="1700"/>
            </a:pPr>
            <a:r>
              <a:rPr dirty="0"/>
              <a:t>803-737-1527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Safety Improvement Projects</a:t>
            </a:r>
          </a:p>
          <a:p>
            <a:pPr>
              <a:buFont typeface="Wingdings" panose="05000000000000000000" pitchFamily="2" charset="2"/>
              <a:buChar char="v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I-26 Widening</a:t>
            </a:r>
          </a:p>
          <a:p>
            <a:pPr>
              <a:buFont typeface="Wingdings" panose="05000000000000000000" pitchFamily="2" charset="2"/>
              <a:buChar char="v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Carolina Crossroads</a:t>
            </a:r>
          </a:p>
          <a:p>
            <a:pPr>
              <a:buFont typeface="Wingdings" panose="05000000000000000000" pitchFamily="2" charset="2"/>
              <a:buChar char="v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Projects Under Construction</a:t>
            </a:r>
          </a:p>
          <a:p>
            <a:pPr>
              <a:buFont typeface="Wingdings" panose="05000000000000000000" pitchFamily="2" charset="2"/>
              <a:buChar char="v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Resurfacing Projects</a:t>
            </a:r>
          </a:p>
        </p:txBody>
      </p:sp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Agenda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>
              <a:buFont typeface="Wingding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dirty="0"/>
              <a:t>Traffic Study Underway</a:t>
            </a:r>
          </a:p>
        </p:txBody>
      </p: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3420" b="1" spc="-95">
                <a:ln w="2888">
                  <a:solidFill>
                    <a:srgbClr val="585E76">
                      <a:alpha val="25000"/>
                    </a:srgbClr>
                  </a:solidFill>
                </a:ln>
              </a:defRPr>
            </a:lvl1pPr>
          </a:lstStyle>
          <a:p>
            <a:r>
              <a:t>Chapin Rd @ Murray Lindler Rd / East Boundary Street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609600" y="2057400"/>
            <a:ext cx="8077200" cy="4525563"/>
            <a:chOff x="0" y="0"/>
            <a:chExt cx="8077200" cy="4525562"/>
          </a:xfrm>
        </p:grpSpPr>
        <p:pic>
          <p:nvPicPr>
            <p:cNvPr id="126" name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077200" cy="45255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7" name="Shape 127"/>
            <p:cNvSpPr/>
            <p:nvPr/>
          </p:nvSpPr>
          <p:spPr>
            <a:xfrm>
              <a:off x="249810" y="2015714"/>
              <a:ext cx="1415592" cy="40576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Chapin Rd</a:t>
              </a:r>
            </a:p>
          </p:txBody>
        </p:sp>
        <p:sp>
          <p:nvSpPr>
            <p:cNvPr id="128" name="Shape 128"/>
            <p:cNvSpPr/>
            <p:nvPr/>
          </p:nvSpPr>
          <p:spPr>
            <a:xfrm flipV="1">
              <a:off x="1665401" y="1733128"/>
              <a:ext cx="416352" cy="282587"/>
            </a:xfrm>
            <a:prstGeom prst="line">
              <a:avLst/>
            </a:prstGeom>
            <a:noFill/>
            <a:ln w="63500" cap="flat">
              <a:solidFill>
                <a:srgbClr val="C00000"/>
              </a:solidFill>
              <a:prstDash val="solid"/>
              <a:round/>
              <a:tailEnd type="triangle" w="med" len="med"/>
            </a:ln>
            <a:effectLst>
              <a:outerShdw blurRad="889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5571959" y="1921414"/>
              <a:ext cx="2414835" cy="40576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Murray Lindler Rd</a:t>
              </a:r>
            </a:p>
          </p:txBody>
        </p:sp>
        <p:sp>
          <p:nvSpPr>
            <p:cNvPr id="130" name="Shape 130"/>
            <p:cNvSpPr/>
            <p:nvPr/>
          </p:nvSpPr>
          <p:spPr>
            <a:xfrm flipV="1">
              <a:off x="5620732" y="1266553"/>
              <a:ext cx="1" cy="654862"/>
            </a:xfrm>
            <a:prstGeom prst="line">
              <a:avLst/>
            </a:prstGeom>
            <a:noFill/>
            <a:ln w="63500" cap="flat">
              <a:solidFill>
                <a:srgbClr val="C00000"/>
              </a:solidFill>
              <a:prstDash val="solid"/>
              <a:round/>
              <a:tailEnd type="triangle" w="med" len="med"/>
            </a:ln>
            <a:effectLst>
              <a:outerShdw blurRad="889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304800" y="1447800"/>
            <a:ext cx="8151935" cy="152400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Roundabout </a:t>
            </a:r>
          </a:p>
          <a:p>
            <a:pPr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Construction Anticipated </a:t>
            </a:r>
            <a:r>
              <a:rPr dirty="0" smtClean="0"/>
              <a:t>Spring </a:t>
            </a:r>
            <a:r>
              <a:rPr dirty="0"/>
              <a:t>2017</a:t>
            </a:r>
          </a:p>
        </p:txBody>
      </p:sp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59657" y="304800"/>
            <a:ext cx="8229601" cy="1143000"/>
          </a:xfrm>
          <a:prstGeom prst="rect">
            <a:avLst/>
          </a:prstGeom>
        </p:spPr>
        <p:txBody>
          <a:bodyPr/>
          <a:lstStyle>
            <a:lvl1pPr defTabSz="786384">
              <a:defRPr sz="3096" b="1" spc="-86">
                <a:ln w="2366">
                  <a:solidFill>
                    <a:srgbClr val="585E76">
                      <a:alpha val="25000"/>
                    </a:srgbClr>
                  </a:solidFill>
                </a:ln>
              </a:defRPr>
            </a:lvl1pPr>
          </a:lstStyle>
          <a:p>
            <a:r>
              <a:t>Murray Lindler Road @ Old Lexington Highway</a:t>
            </a:r>
          </a:p>
        </p:txBody>
      </p:sp>
      <p:pic>
        <p:nvPicPr>
          <p:cNvPr id="137" name="image4.jpg" descr="C:\Users\toscos\Desktop\r42925p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2540587"/>
            <a:ext cx="7785943" cy="382802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38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4448933"/>
            <a:ext cx="2268537" cy="49371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1654582" y="4845918"/>
            <a:ext cx="1012418" cy="945283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  <a:effectLst>
            <a:outerShdw blurRad="889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5257800" y="4454600"/>
            <a:ext cx="2590800" cy="4057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Old Lexington Highway</a:t>
            </a:r>
          </a:p>
        </p:txBody>
      </p:sp>
      <p:sp>
        <p:nvSpPr>
          <p:cNvPr id="141" name="Shape 141"/>
          <p:cNvSpPr/>
          <p:nvPr/>
        </p:nvSpPr>
        <p:spPr>
          <a:xfrm flipH="1">
            <a:off x="4724399" y="4823933"/>
            <a:ext cx="533401" cy="58626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  <a:effectLst>
            <a:outerShdw blurRad="889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457200" y="152400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Improvements to increase safety and sight distance</a:t>
            </a:r>
          </a:p>
          <a:p>
            <a:pPr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Construction Anticipated Winter 2016</a:t>
            </a:r>
          </a:p>
        </p:txBody>
      </p:sp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t>Dutch Fork Rd and Johnson Marina Rd</a:t>
            </a:r>
          </a:p>
        </p:txBody>
      </p:sp>
      <p:pic>
        <p:nvPicPr>
          <p:cNvPr id="147" name="image6.jpg" descr="C:\Users\toscos\Desktop\r2760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2525935"/>
            <a:ext cx="6781800" cy="3979759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48" name="Shape 148"/>
          <p:cNvSpPr/>
          <p:nvPr/>
        </p:nvSpPr>
        <p:spPr>
          <a:xfrm>
            <a:off x="4190999" y="5867400"/>
            <a:ext cx="2413898" cy="4057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Johnson Marina Rd</a:t>
            </a:r>
          </a:p>
        </p:txBody>
      </p:sp>
      <p:sp>
        <p:nvSpPr>
          <p:cNvPr id="149" name="Shape 149"/>
          <p:cNvSpPr/>
          <p:nvPr/>
        </p:nvSpPr>
        <p:spPr>
          <a:xfrm flipH="1" flipV="1">
            <a:off x="3358622" y="5549901"/>
            <a:ext cx="832379" cy="59428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  <a:effectLst>
            <a:outerShdw blurRad="889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190998" y="2971800"/>
            <a:ext cx="2413898" cy="4057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Dutch Fork Rd</a:t>
            </a:r>
          </a:p>
        </p:txBody>
      </p:sp>
      <p:sp>
        <p:nvSpPr>
          <p:cNvPr id="151" name="Shape 151"/>
          <p:cNvSpPr/>
          <p:nvPr/>
        </p:nvSpPr>
        <p:spPr>
          <a:xfrm flipH="1">
            <a:off x="3733191" y="2985577"/>
            <a:ext cx="457809" cy="869293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  <a:effectLst>
            <a:outerShdw blurRad="889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033" y="1025283"/>
            <a:ext cx="7794858" cy="433269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199" y="-321073"/>
            <a:ext cx="8229601" cy="1219201"/>
          </a:xfrm>
          <a:prstGeom prst="rect">
            <a:avLst/>
          </a:prstGeom>
        </p:spPr>
        <p:txBody>
          <a:bodyPr/>
          <a:lstStyle/>
          <a:p>
            <a:r>
              <a:t>I-26 Widening Project Location Map</a:t>
            </a:r>
          </a:p>
        </p:txBody>
      </p:sp>
      <p:sp>
        <p:nvSpPr>
          <p:cNvPr id="157" name="Shape 157"/>
          <p:cNvSpPr/>
          <p:nvPr/>
        </p:nvSpPr>
        <p:spPr>
          <a:xfrm>
            <a:off x="752013" y="5313332"/>
            <a:ext cx="7774562" cy="130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v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Public Information Meetings  </a:t>
            </a:r>
          </a:p>
          <a:p>
            <a:pPr marL="708660" lvl="1" indent="-342900">
              <a:spcBef>
                <a:spcPts val="300"/>
              </a:spcBef>
              <a:buClr>
                <a:srgbClr val="B39E00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Chapin High School October 11</a:t>
            </a:r>
            <a:r>
              <a:rPr baseline="30000" dirty="0"/>
              <a:t>th</a:t>
            </a:r>
            <a:r>
              <a:rPr dirty="0"/>
              <a:t>, 5:00-7:00 PM</a:t>
            </a:r>
          </a:p>
          <a:p>
            <a:pPr marL="708660" lvl="1" indent="-342900">
              <a:spcBef>
                <a:spcPts val="300"/>
              </a:spcBef>
              <a:buClr>
                <a:srgbClr val="B39E00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Chapin Middle School October 13</a:t>
            </a:r>
            <a:r>
              <a:rPr baseline="30000" dirty="0"/>
              <a:t>th</a:t>
            </a:r>
            <a:r>
              <a:rPr dirty="0"/>
              <a:t>, 5:00-7:00 PM  </a:t>
            </a:r>
          </a:p>
        </p:txBody>
      </p:sp>
      <p:sp>
        <p:nvSpPr>
          <p:cNvPr id="158" name="Shape 158"/>
          <p:cNvSpPr/>
          <p:nvPr/>
        </p:nvSpPr>
        <p:spPr>
          <a:xfrm>
            <a:off x="4309356" y="3230880"/>
            <a:ext cx="525288" cy="396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8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140090" y="707554"/>
            <a:ext cx="6863820" cy="384748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27736" y="-495400"/>
            <a:ext cx="9088528" cy="1219201"/>
          </a:xfrm>
          <a:prstGeom prst="rect">
            <a:avLst/>
          </a:prstGeom>
        </p:spPr>
        <p:txBody>
          <a:bodyPr/>
          <a:lstStyle>
            <a:lvl1pPr algn="ctr">
              <a:defRPr sz="3600" spc="-85">
                <a:ln w="2742">
                  <a:solidFill>
                    <a:srgbClr val="585E76">
                      <a:alpha val="25000"/>
                    </a:srgbClr>
                  </a:solidFill>
                </a:ln>
              </a:defRPr>
            </a:lvl1pPr>
          </a:lstStyle>
          <a:p>
            <a:r>
              <a:t>Carolina Crossroads Study Corridor</a:t>
            </a:r>
          </a:p>
        </p:txBody>
      </p:sp>
      <p:sp>
        <p:nvSpPr>
          <p:cNvPr id="164" name="Shape 164"/>
          <p:cNvSpPr/>
          <p:nvPr/>
        </p:nvSpPr>
        <p:spPr>
          <a:xfrm>
            <a:off x="191383" y="4527998"/>
            <a:ext cx="8952617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rgbClr val="FFFFFF"/>
                </a:solidFill>
              </a:defRPr>
            </a:pPr>
            <a:r>
              <a:rPr dirty="0"/>
              <a:t>Alternatives Public Information Meeting</a:t>
            </a:r>
          </a:p>
          <a:p>
            <a:pPr marL="708660" lvl="1" indent="-342900">
              <a:spcBef>
                <a:spcPts val="300"/>
              </a:spcBef>
              <a:buClr>
                <a:srgbClr val="B39E00"/>
              </a:buClr>
              <a:buSzPct val="85000"/>
              <a:buFont typeface="Wingdings" panose="05000000000000000000" pitchFamily="2" charset="2"/>
              <a:buChar char="v"/>
              <a:defRPr sz="2200">
                <a:solidFill>
                  <a:srgbClr val="FFFFFF"/>
                </a:solidFill>
              </a:defRPr>
            </a:pPr>
            <a:r>
              <a:rPr dirty="0"/>
              <a:t>October 4, 5-7 PM; Presentation at 5:30 PM</a:t>
            </a:r>
            <a:endParaRPr dirty="0">
              <a:solidFill>
                <a:srgbClr val="C5D1D7"/>
              </a:solidFill>
            </a:endParaRPr>
          </a:p>
          <a:p>
            <a:pPr marL="708660" lvl="1" indent="-342900">
              <a:spcBef>
                <a:spcPts val="300"/>
              </a:spcBef>
              <a:buClr>
                <a:srgbClr val="B39E00"/>
              </a:buClr>
              <a:buSzPct val="85000"/>
              <a:buFont typeface="Wingdings" panose="05000000000000000000" pitchFamily="2" charset="2"/>
              <a:buChar char="v"/>
              <a:defRPr sz="2200">
                <a:solidFill>
                  <a:srgbClr val="FFFFFF"/>
                </a:solidFill>
              </a:defRPr>
            </a:pPr>
            <a:r>
              <a:rPr dirty="0"/>
              <a:t>Seven Oaks Elementary School</a:t>
            </a:r>
            <a:endParaRPr dirty="0">
              <a:solidFill>
                <a:srgbClr val="C5D1D7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262007" y="5743715"/>
            <a:ext cx="8619986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rgbClr val="FFFFFF"/>
                </a:solidFill>
              </a:defRPr>
            </a:pPr>
            <a:r>
              <a:rPr dirty="0"/>
              <a:t>Check </a:t>
            </a:r>
            <a:r>
              <a:rPr u="sng" dirty="0"/>
              <a:t>www.SCDOTCarolinaCrossroads.com</a:t>
            </a:r>
            <a:r>
              <a:rPr dirty="0"/>
              <a:t> and FB, Twitter, </a:t>
            </a:r>
            <a:endParaRPr lang="en-US" dirty="0"/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  <a:defRPr sz="2400">
                <a:solidFill>
                  <a:srgbClr val="FFFFFF"/>
                </a:solidFill>
              </a:defRPr>
            </a:pPr>
            <a:r>
              <a:rPr dirty="0" smtClean="0"/>
              <a:t>Instagram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562600"/>
            <a:ext cx="8229600" cy="113027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Start Spring of 2017</a:t>
            </a:r>
          </a:p>
          <a:p>
            <a:pPr>
              <a:buFont typeface="Wingdings" panose="05000000000000000000" pitchFamily="2" charset="2"/>
              <a:buChar char="v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Complete by November 30, 2018</a:t>
            </a:r>
          </a:p>
          <a:p>
            <a:pPr>
              <a:buFont typeface="Wingdings" panose="05000000000000000000" pitchFamily="2" charset="2"/>
              <a:buChar char="v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Project Engineer Jim Cravens 803 822-0333.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I-26 Pavement Preservation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382000" cy="4345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819400" y="1219200"/>
            <a:ext cx="3505200" cy="403860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>
            <a:outerShdw blurRad="889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28732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8713" y="5323114"/>
            <a:ext cx="8098972" cy="13171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Start Spring of 2017</a:t>
            </a:r>
          </a:p>
          <a:p>
            <a:pPr>
              <a:buFont typeface="Wingdings" panose="05000000000000000000" pitchFamily="2" charset="2"/>
              <a:buChar char="v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Complete by November 30, 2018</a:t>
            </a:r>
          </a:p>
          <a:p>
            <a:pPr>
              <a:buFont typeface="Wingdings" panose="05000000000000000000" pitchFamily="2" charset="2"/>
              <a:buChar char="v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Project Engineer Jim Cravens 803 822-0333.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97205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I-126 Pavement Preservation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977463" cy="4256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reeform 12"/>
          <p:cNvSpPr/>
          <p:nvPr/>
        </p:nvSpPr>
        <p:spPr>
          <a:xfrm>
            <a:off x="1331366" y="1645920"/>
            <a:ext cx="6488583" cy="3087061"/>
          </a:xfrm>
          <a:custGeom>
            <a:avLst/>
            <a:gdLst>
              <a:gd name="connsiteX0" fmla="*/ 0 w 6488583"/>
              <a:gd name="connsiteY0" fmla="*/ 0 h 3087061"/>
              <a:gd name="connsiteX1" fmla="*/ 1177748 w 6488583"/>
              <a:gd name="connsiteY1" fmla="*/ 1448410 h 3087061"/>
              <a:gd name="connsiteX2" fmla="*/ 1638605 w 6488583"/>
              <a:gd name="connsiteY2" fmla="*/ 1850746 h 3087061"/>
              <a:gd name="connsiteX3" fmla="*/ 2728570 w 6488583"/>
              <a:gd name="connsiteY3" fmla="*/ 2384755 h 3087061"/>
              <a:gd name="connsiteX4" fmla="*/ 3540557 w 6488583"/>
              <a:gd name="connsiteY4" fmla="*/ 2567635 h 3087061"/>
              <a:gd name="connsiteX5" fmla="*/ 4074567 w 6488583"/>
              <a:gd name="connsiteY5" fmla="*/ 2655418 h 3087061"/>
              <a:gd name="connsiteX6" fmla="*/ 5318151 w 6488583"/>
              <a:gd name="connsiteY6" fmla="*/ 3087014 h 3087061"/>
              <a:gd name="connsiteX7" fmla="*/ 6488583 w 6488583"/>
              <a:gd name="connsiteY7" fmla="*/ 2677363 h 308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8583" h="3087061">
                <a:moveTo>
                  <a:pt x="0" y="0"/>
                </a:moveTo>
                <a:cubicBezTo>
                  <a:pt x="452323" y="569976"/>
                  <a:pt x="904647" y="1139952"/>
                  <a:pt x="1177748" y="1448410"/>
                </a:cubicBezTo>
                <a:cubicBezTo>
                  <a:pt x="1450849" y="1756868"/>
                  <a:pt x="1380135" y="1694689"/>
                  <a:pt x="1638605" y="1850746"/>
                </a:cubicBezTo>
                <a:cubicBezTo>
                  <a:pt x="1897075" y="2006804"/>
                  <a:pt x="2411578" y="2265274"/>
                  <a:pt x="2728570" y="2384755"/>
                </a:cubicBezTo>
                <a:cubicBezTo>
                  <a:pt x="3045562" y="2504236"/>
                  <a:pt x="3316224" y="2522525"/>
                  <a:pt x="3540557" y="2567635"/>
                </a:cubicBezTo>
                <a:cubicBezTo>
                  <a:pt x="3764890" y="2612745"/>
                  <a:pt x="3778301" y="2568855"/>
                  <a:pt x="4074567" y="2655418"/>
                </a:cubicBezTo>
                <a:cubicBezTo>
                  <a:pt x="4370833" y="2741981"/>
                  <a:pt x="4915815" y="3083357"/>
                  <a:pt x="5318151" y="3087014"/>
                </a:cubicBezTo>
                <a:cubicBezTo>
                  <a:pt x="5720487" y="3090671"/>
                  <a:pt x="6104535" y="2884017"/>
                  <a:pt x="6488583" y="2677363"/>
                </a:cubicBez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round/>
          </a:ln>
          <a:effectLst>
            <a:outerShdw blurRad="889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1567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">
  <a:themeElements>
    <a:clrScheme name="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Pap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blurRad="889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889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Pap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blurRad="889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889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691</Words>
  <Application>Microsoft Office PowerPoint</Application>
  <PresentationFormat>On-screen Show (4:3)</PresentationFormat>
  <Paragraphs>129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 Jennifer Necker, PE Midlands Program Manager  Robert Dickinson, PE Acting District 1 Engineering Administrator  John Boylston, PE Midlands Regional Production Engineer</vt:lpstr>
      <vt:lpstr>Agenda</vt:lpstr>
      <vt:lpstr>Chapin Rd @ Murray Lindler Rd / East Boundary Street</vt:lpstr>
      <vt:lpstr>Murray Lindler Road @ Old Lexington Highway</vt:lpstr>
      <vt:lpstr>Dutch Fork Rd and Johnson Marina Rd</vt:lpstr>
      <vt:lpstr>I-26 Widening Project Location Map</vt:lpstr>
      <vt:lpstr>Carolina Crossroads Study Corridor</vt:lpstr>
      <vt:lpstr>I-26 Pavement Preservation</vt:lpstr>
      <vt:lpstr>I-126 Pavement Preservation </vt:lpstr>
      <vt:lpstr>Sidewalk Installation on Lexington Avenue</vt:lpstr>
      <vt:lpstr>Projects Under Construction </vt:lpstr>
      <vt:lpstr>Resurfacing Projects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Jennifer Necker, PE Midlands Program Manager  Robert Dickinson, PE Acting District 1 Engineering Administrator  John Boylston, PE Midlands Engineer</dc:title>
  <dc:creator>Tosco, Stephen</dc:creator>
  <cp:lastModifiedBy>Necker, Jennifer L.</cp:lastModifiedBy>
  <cp:revision>15</cp:revision>
  <dcterms:modified xsi:type="dcterms:W3CDTF">2016-09-29T19:43:45Z</dcterms:modified>
</cp:coreProperties>
</file>